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76" r:id="rId4"/>
    <p:sldId id="277" r:id="rId5"/>
    <p:sldId id="278" r:id="rId6"/>
    <p:sldId id="279" r:id="rId7"/>
    <p:sldId id="282" r:id="rId8"/>
    <p:sldId id="280" r:id="rId9"/>
    <p:sldId id="281" r:id="rId10"/>
    <p:sldId id="261" r:id="rId11"/>
    <p:sldId id="283" r:id="rId12"/>
    <p:sldId id="275" r:id="rId13"/>
    <p:sldId id="294" r:id="rId14"/>
    <p:sldId id="287" r:id="rId15"/>
    <p:sldId id="288" r:id="rId16"/>
    <p:sldId id="290" r:id="rId17"/>
    <p:sldId id="292" r:id="rId18"/>
    <p:sldId id="29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AA25-2D28-494C-AFE8-A4068C717303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0ED5A-9185-4B3E-8E28-2709505405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0ED5A-9185-4B3E-8E28-27095054058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CB4F-A0B6-4B74-9162-0B5F5BF03A54}" type="datetimeFigureOut">
              <a:rPr lang="fr-FR" smtClean="0"/>
              <a:pPr/>
              <a:t>11/01/2015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E1CF-8288-4914-8CE7-EB3C572418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oclepillouer@free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ecouR\Documents\Mes%20documents\Association%20dermato%20esthetique\ADEESSE\2014\comms%20ALPP\Rajeunissement%20d+&#174;colt+&#174;%20-%20site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88232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sz="5400" dirty="0" smtClean="0">
                <a:solidFill>
                  <a:schemeClr val="accent1"/>
                </a:solidFill>
              </a:rPr>
              <a:t>Produits de comblement</a:t>
            </a:r>
            <a:r>
              <a:rPr lang="fr-FR" dirty="0" smtClean="0">
                <a:solidFill>
                  <a:schemeClr val="accent1"/>
                </a:solidFill>
              </a:rPr>
              <a:t/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Tendances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5733256"/>
            <a:ext cx="7200800" cy="1032520"/>
          </a:xfrm>
        </p:spPr>
        <p:txBody>
          <a:bodyPr>
            <a:noAutofit/>
          </a:bodyPr>
          <a:lstStyle/>
          <a:p>
            <a:r>
              <a:rPr lang="fr-FR" sz="1800" dirty="0" smtClean="0"/>
              <a:t>Dr LE PILLOUER PROST Anne, dermatologue, Marseille</a:t>
            </a:r>
          </a:p>
          <a:p>
            <a:r>
              <a:rPr lang="fr-FR" sz="1800" dirty="0" smtClean="0">
                <a:hlinkClick r:id="rId2"/>
              </a:rPr>
              <a:t>doclepillouer@free.fr</a:t>
            </a:r>
            <a:r>
              <a:rPr lang="fr-FR" sz="1800" dirty="0" smtClean="0"/>
              <a:t> </a:t>
            </a:r>
          </a:p>
          <a:p>
            <a:r>
              <a:rPr lang="fr-FR" sz="1600" dirty="0" smtClean="0"/>
              <a:t>Secrétariat scientifique IMCAS Paris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2420888"/>
            <a:ext cx="545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chemeClr val="tx2"/>
                </a:solidFill>
              </a:rPr>
              <a:t>IMCAS PARIS 2015</a:t>
            </a:r>
            <a:endParaRPr lang="fr-FR" sz="5400" b="1" dirty="0">
              <a:solidFill>
                <a:schemeClr val="tx2"/>
              </a:solidFill>
            </a:endParaRPr>
          </a:p>
        </p:txBody>
      </p:sp>
      <p:pic>
        <p:nvPicPr>
          <p:cNvPr id="6" name="Image 5" descr="Logo IMCAS Paris 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8999"/>
            <a:ext cx="1872208" cy="2152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accent1"/>
                </a:solidFill>
              </a:rPr>
              <a:t>Vivacy</a:t>
            </a:r>
            <a:r>
              <a:rPr lang="fr-FR" dirty="0" smtClean="0">
                <a:solidFill>
                  <a:schemeClr val="accent1"/>
                </a:solidFill>
              </a:rPr>
              <a:t> – Gamme DESIRIAL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Rajeunissement « intime » de la femme</a:t>
            </a: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</a:rPr>
              <a:t>Desirial</a:t>
            </a:r>
            <a:endParaRPr lang="fr-FR" sz="3200" b="1" dirty="0" smtClean="0">
              <a:solidFill>
                <a:srgbClr val="FFC000"/>
              </a:solidFill>
            </a:endParaRPr>
          </a:p>
          <a:p>
            <a:pPr lvl="2"/>
            <a:r>
              <a:rPr lang="fr-FR" dirty="0" smtClean="0">
                <a:solidFill>
                  <a:schemeClr val="accent1"/>
                </a:solidFill>
              </a:rPr>
              <a:t>Sécheresse (</a:t>
            </a:r>
            <a:r>
              <a:rPr lang="fr-FR" dirty="0" err="1" smtClean="0">
                <a:solidFill>
                  <a:schemeClr val="accent1"/>
                </a:solidFill>
              </a:rPr>
              <a:t>trophicité</a:t>
            </a:r>
            <a:r>
              <a:rPr lang="fr-FR" dirty="0" smtClean="0">
                <a:solidFill>
                  <a:schemeClr val="accent1"/>
                </a:solidFill>
              </a:rPr>
              <a:t>) vulvo-vaginale</a:t>
            </a:r>
          </a:p>
          <a:p>
            <a:pPr lvl="1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Desirial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Plus</a:t>
            </a:r>
          </a:p>
          <a:p>
            <a:pPr lvl="2"/>
            <a:r>
              <a:rPr lang="fr-FR" dirty="0" smtClean="0">
                <a:solidFill>
                  <a:schemeClr val="accent1"/>
                </a:solidFill>
              </a:rPr>
              <a:t>Formes et contours vulve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170" name="AutoShape 2" descr="mailbox://C:/Users/SecouR/AppData/Roaming/Thunderbird/Profiles/ix339f7u.default/Mail/pop.free.fr/Inbox?number=114511117&amp;part=1.1.2&amp;filename=image003.pn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00540" cy="227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28477" cy="22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accent1"/>
                </a:solidFill>
              </a:rPr>
              <a:t>Téosyal</a:t>
            </a:r>
            <a:r>
              <a:rPr lang="fr-FR" dirty="0" smtClean="0">
                <a:solidFill>
                  <a:schemeClr val="accent1"/>
                </a:solidFill>
              </a:rPr>
              <a:t> - </a:t>
            </a:r>
            <a:r>
              <a:rPr lang="fr-FR" dirty="0" err="1" smtClean="0">
                <a:solidFill>
                  <a:schemeClr val="accent1"/>
                </a:solidFill>
              </a:rPr>
              <a:t>Redensity</a:t>
            </a:r>
            <a:r>
              <a:rPr lang="fr-FR" dirty="0" smtClean="0">
                <a:solidFill>
                  <a:schemeClr val="accent1"/>
                </a:solidFill>
              </a:rPr>
              <a:t> [II] </a:t>
            </a:r>
            <a:r>
              <a:rPr lang="fr-FR" dirty="0" err="1" smtClean="0">
                <a:solidFill>
                  <a:schemeClr val="accent1"/>
                </a:solidFill>
              </a:rPr>
              <a:t>eye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2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accent1"/>
                </a:solidFill>
              </a:rPr>
              <a:t>Téosyal</a:t>
            </a:r>
            <a:r>
              <a:rPr lang="fr-FR" dirty="0" smtClean="0">
                <a:solidFill>
                  <a:schemeClr val="accent1"/>
                </a:solidFill>
              </a:rPr>
              <a:t> Pure </a:t>
            </a:r>
            <a:r>
              <a:rPr lang="fr-FR" dirty="0" err="1" smtClean="0">
                <a:solidFill>
                  <a:schemeClr val="accent1"/>
                </a:solidFill>
              </a:rPr>
              <a:t>Sense</a:t>
            </a:r>
            <a:r>
              <a:rPr lang="fr-FR" dirty="0" smtClean="0">
                <a:solidFill>
                  <a:schemeClr val="accent1"/>
                </a:solidFill>
              </a:rPr>
              <a:t> (avec </a:t>
            </a:r>
            <a:r>
              <a:rPr lang="fr-FR" dirty="0" err="1" smtClean="0">
                <a:solidFill>
                  <a:schemeClr val="accent1"/>
                </a:solidFill>
              </a:rPr>
              <a:t>lidocaïne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  <a:p>
            <a:pPr marL="342900" lvl="1" indent="-342900">
              <a:buNone/>
            </a:pP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« </a:t>
            </a:r>
            <a:r>
              <a:rPr lang="fr-FR" dirty="0" err="1" smtClean="0">
                <a:solidFill>
                  <a:schemeClr val="accent1"/>
                </a:solidFill>
              </a:rPr>
              <a:t>Redensity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»: </a:t>
            </a:r>
            <a:r>
              <a:rPr lang="fr-FR" sz="2400" dirty="0">
                <a:solidFill>
                  <a:schemeClr val="accent1"/>
                </a:solidFill>
              </a:rPr>
              <a:t>p</a:t>
            </a:r>
            <a:r>
              <a:rPr lang="fr-FR" sz="2400" dirty="0" smtClean="0">
                <a:solidFill>
                  <a:schemeClr val="accent1"/>
                </a:solidFill>
              </a:rPr>
              <a:t>roduits qui contiennent acides aminés, </a:t>
            </a:r>
            <a:r>
              <a:rPr lang="fr-FR" sz="2400" dirty="0" err="1" smtClean="0">
                <a:solidFill>
                  <a:schemeClr val="accent1"/>
                </a:solidFill>
              </a:rPr>
              <a:t>anti-oxydants</a:t>
            </a:r>
            <a:r>
              <a:rPr lang="fr-FR" sz="2400" dirty="0" smtClean="0">
                <a:solidFill>
                  <a:schemeClr val="accent1"/>
                </a:solidFill>
              </a:rPr>
              <a:t> et vitamines </a:t>
            </a:r>
          </a:p>
          <a:p>
            <a:pPr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lvl="1"/>
            <a:r>
              <a:rPr lang="fr-FR" sz="2400" dirty="0" smtClean="0">
                <a:solidFill>
                  <a:schemeClr val="accent1"/>
                </a:solidFill>
              </a:rPr>
              <a:t>En 2012 </a:t>
            </a:r>
            <a:r>
              <a:rPr lang="fr-FR" sz="2400" dirty="0" err="1" smtClean="0">
                <a:solidFill>
                  <a:schemeClr val="accent1"/>
                </a:solidFill>
              </a:rPr>
              <a:t>Redensity</a:t>
            </a:r>
            <a:r>
              <a:rPr lang="fr-FR" sz="2400" dirty="0" smtClean="0">
                <a:solidFill>
                  <a:schemeClr val="accent1"/>
                </a:solidFill>
              </a:rPr>
              <a:t> [I] en mésothérapie visage</a:t>
            </a:r>
          </a:p>
          <a:p>
            <a:pPr lvl="1"/>
            <a:r>
              <a:rPr lang="fr-FR" sz="2400" dirty="0" smtClean="0">
                <a:solidFill>
                  <a:schemeClr val="accent1"/>
                </a:solidFill>
              </a:rPr>
              <a:t>Puis en 2014 </a:t>
            </a:r>
            <a:r>
              <a:rPr lang="fr-FR" sz="2400" dirty="0" err="1" smtClean="0">
                <a:solidFill>
                  <a:schemeClr val="accent1"/>
                </a:solidFill>
              </a:rPr>
              <a:t>Redensity</a:t>
            </a:r>
            <a:r>
              <a:rPr lang="fr-FR" sz="2400" dirty="0" smtClean="0">
                <a:solidFill>
                  <a:schemeClr val="accent1"/>
                </a:solidFill>
              </a:rPr>
              <a:t> [II] </a:t>
            </a:r>
            <a:r>
              <a:rPr lang="fr-FR" sz="2400" dirty="0" err="1" smtClean="0">
                <a:solidFill>
                  <a:schemeClr val="accent1"/>
                </a:solidFill>
              </a:rPr>
              <a:t>eye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smtClean="0">
                <a:solidFill>
                  <a:schemeClr val="accent1"/>
                </a:solidFill>
              </a:rPr>
              <a:t>pour la zone </a:t>
            </a:r>
            <a:r>
              <a:rPr lang="fr-FR" sz="2400" dirty="0" err="1" smtClean="0">
                <a:solidFill>
                  <a:schemeClr val="accent1"/>
                </a:solidFill>
              </a:rPr>
              <a:t>péri-orbitaire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lvl="1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Image 3" descr="redensity 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08920"/>
            <a:ext cx="3162300" cy="1447800"/>
          </a:xfrm>
          <a:prstGeom prst="rect">
            <a:avLst/>
          </a:prstGeom>
        </p:spPr>
      </p:pic>
      <p:pic>
        <p:nvPicPr>
          <p:cNvPr id="5" name="Image 4" descr="redensity 2 sché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653136"/>
            <a:ext cx="328612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Pour en finir avec le BDDE!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Espace réservé du contenu 3" descr="BDDE titre DS 2013 dec De Boul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08912" cy="647790"/>
          </a:xfrm>
          <a:ln w="19050">
            <a:solidFill>
              <a:schemeClr val="accent1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2564904"/>
            <a:ext cx="8229600" cy="410445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chemeClr val="accent1"/>
                </a:solidFill>
              </a:rPr>
              <a:t>Agent de réticulation le plus utilisé pour stabiliser et augmenter la longévité des AH injectables depuis leur commercialisation (années 1990 &gt; 20 ans de recul clinique)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chemeClr val="accent1"/>
                </a:solidFill>
              </a:rPr>
              <a:t>	Procédés de purification: forme libre &lt; 5 ppm (0.005 mg/ml) (ex </a:t>
            </a:r>
            <a:r>
              <a:rPr lang="fr-FR" sz="1600" dirty="0" err="1" smtClean="0">
                <a:solidFill>
                  <a:schemeClr val="accent1"/>
                </a:solidFill>
              </a:rPr>
              <a:t>Allergan</a:t>
            </a:r>
            <a:r>
              <a:rPr lang="fr-FR" sz="1600" dirty="0" smtClean="0">
                <a:solidFill>
                  <a:schemeClr val="accent1"/>
                </a:solidFill>
              </a:rPr>
              <a:t> : &lt; 2ppm)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chemeClr val="accent1"/>
                </a:solidFill>
              </a:rPr>
              <a:t>Toxicité 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Drosophile: effet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mutagène à hautes doses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/>
                </a:solidFill>
              </a:rPr>
              <a:t>Souris : pas de </a:t>
            </a:r>
            <a:r>
              <a:rPr lang="fr-FR" sz="1600" dirty="0" err="1" smtClean="0">
                <a:solidFill>
                  <a:schemeClr val="accent1"/>
                </a:solidFill>
              </a:rPr>
              <a:t>carcinogénicité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/>
                </a:solidFill>
              </a:rPr>
              <a:t>Dégradation des formes libres et libérées : identique conduisant à des produits de métabolisme (</a:t>
            </a:r>
            <a:r>
              <a:rPr lang="fr-FR" sz="1600" dirty="0" err="1" smtClean="0">
                <a:solidFill>
                  <a:schemeClr val="accent1"/>
                </a:solidFill>
              </a:rPr>
              <a:t>butanediol</a:t>
            </a:r>
            <a:r>
              <a:rPr lang="fr-FR" sz="1600" dirty="0" smtClean="0">
                <a:solidFill>
                  <a:schemeClr val="accent1"/>
                </a:solidFill>
              </a:rPr>
              <a:t> et glycérol) habituels dans l’organisme et non dangereux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ISO 10993 : aucune toxicité  chez l’animal et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dose sécuritaire homme (60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20 ml/an… </a:t>
            </a:r>
          </a:p>
          <a:p>
            <a:pPr marL="1257300" lvl="2" indent="-342900">
              <a:spcBef>
                <a:spcPct val="20000"/>
              </a:spcBef>
            </a:pPr>
            <a:r>
              <a:rPr lang="fr-FR" sz="1600" baseline="0" dirty="0" smtClean="0">
                <a:solidFill>
                  <a:schemeClr val="accent1"/>
                </a:solidFill>
              </a:rPr>
              <a:t>&lt; 1.7 mg/kg/an</a:t>
            </a:r>
          </a:p>
          <a:p>
            <a:pPr marL="1257300" lvl="2" indent="-342900">
              <a:spcBef>
                <a:spcPct val="20000"/>
              </a:spcBef>
            </a:pP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(taux admis :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butanediol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mg/kg/j et glycérol 2000 mg/kg/j)</a:t>
            </a:r>
          </a:p>
          <a:p>
            <a:pPr marL="1257300" lvl="2" indent="-342900">
              <a:spcBef>
                <a:spcPct val="20000"/>
              </a:spcBef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BDDE des fillers fiable et non dangereux pour les patients si l’on reste &lt; 20 seringues /an!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i="1" dirty="0" smtClean="0">
                <a:solidFill>
                  <a:schemeClr val="accent1"/>
                </a:solidFill>
              </a:rPr>
              <a:t>NB 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Absence</a:t>
            </a:r>
            <a:r>
              <a:rPr kumimoji="0" lang="fr-FR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réticulation : dégradation en 24-48h…</a:t>
            </a:r>
          </a:p>
          <a:p>
            <a:pPr marL="800100" lvl="1" indent="-342900">
              <a:spcBef>
                <a:spcPct val="20000"/>
              </a:spcBef>
            </a:pPr>
            <a:r>
              <a:rPr lang="fr-FR" sz="1600" i="1" baseline="0" dirty="0" smtClean="0">
                <a:solidFill>
                  <a:schemeClr val="accent1"/>
                </a:solidFill>
              </a:rPr>
              <a:t>Autres agents </a:t>
            </a:r>
            <a:r>
              <a:rPr lang="fr-FR" sz="1600" i="1" baseline="0" dirty="0" err="1" smtClean="0">
                <a:solidFill>
                  <a:schemeClr val="accent1"/>
                </a:solidFill>
              </a:rPr>
              <a:t>réticulants</a:t>
            </a:r>
            <a:r>
              <a:rPr lang="fr-FR" sz="1600" i="1" baseline="0" dirty="0" smtClean="0">
                <a:solidFill>
                  <a:schemeClr val="accent1"/>
                </a:solidFill>
              </a:rPr>
              <a:t> : </a:t>
            </a:r>
            <a:r>
              <a:rPr lang="fr-FR" sz="1600" i="1" baseline="0" dirty="0" err="1" smtClean="0">
                <a:solidFill>
                  <a:schemeClr val="accent1"/>
                </a:solidFill>
              </a:rPr>
              <a:t>divinyl</a:t>
            </a:r>
            <a:r>
              <a:rPr lang="fr-FR" sz="1600" i="1" baseline="0" dirty="0" smtClean="0">
                <a:solidFill>
                  <a:schemeClr val="accent1"/>
                </a:solidFill>
              </a:rPr>
              <a:t> sulfone ou 2,7,8-</a:t>
            </a:r>
            <a:r>
              <a:rPr lang="fr-FR" sz="1600" i="1" baseline="0" dirty="0" err="1" smtClean="0">
                <a:solidFill>
                  <a:schemeClr val="accent1"/>
                </a:solidFill>
              </a:rPr>
              <a:t>dieepoxyoctane</a:t>
            </a:r>
            <a:r>
              <a:rPr lang="fr-FR" sz="1600" i="1" baseline="0" dirty="0" smtClean="0">
                <a:solidFill>
                  <a:schemeClr val="accent1"/>
                </a:solidFill>
              </a:rPr>
              <a:t> : moins étudiés</a:t>
            </a:r>
            <a:r>
              <a:rPr lang="fr-FR" sz="1600" i="1" dirty="0" smtClean="0">
                <a:solidFill>
                  <a:schemeClr val="accent1"/>
                </a:solidFill>
              </a:rPr>
              <a:t> = plus risqués?</a:t>
            </a: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TECHNIQUES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« </a:t>
            </a:r>
            <a:r>
              <a:rPr lang="fr-FR" dirty="0" err="1" smtClean="0">
                <a:solidFill>
                  <a:schemeClr val="accent1"/>
                </a:solidFill>
              </a:rPr>
              <a:t>Blanching</a:t>
            </a:r>
            <a:r>
              <a:rPr lang="fr-FR" dirty="0" smtClean="0">
                <a:solidFill>
                  <a:schemeClr val="accent1"/>
                </a:solidFill>
              </a:rPr>
              <a:t> » technique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ln w="1905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Remise à la mode mais ancienne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Technique très superficielle de comblement de petites rides utilisée avec le collagène </a:t>
            </a:r>
            <a:r>
              <a:rPr lang="fr-FR" sz="2800" dirty="0" err="1" smtClean="0">
                <a:solidFill>
                  <a:schemeClr val="accent1"/>
                </a:solidFill>
              </a:rPr>
              <a:t>Zyderm</a:t>
            </a:r>
            <a:r>
              <a:rPr lang="fr-FR" sz="2800" dirty="0" smtClean="0">
                <a:solidFill>
                  <a:schemeClr val="accent1"/>
                </a:solidFill>
              </a:rPr>
              <a:t> 1 ou 2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Zones de fines ridules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Inclinaison très faible de l’aiguille 5-10° pour rester très superficiel dans le derme</a:t>
            </a:r>
          </a:p>
          <a:p>
            <a:pPr>
              <a:buNone/>
            </a:pPr>
            <a:endParaRPr lang="fr-FR" sz="2800" dirty="0" smtClean="0">
              <a:solidFill>
                <a:schemeClr val="accent1"/>
              </a:solidFill>
            </a:endParaRPr>
          </a:p>
          <a:p>
            <a:r>
              <a:rPr lang="fr-FR" sz="2800" i="1" dirty="0" smtClean="0">
                <a:solidFill>
                  <a:schemeClr val="accent1"/>
                </a:solidFill>
              </a:rPr>
              <a:t>Dr </a:t>
            </a:r>
            <a:r>
              <a:rPr lang="fr-FR" sz="2800" i="1" dirty="0" err="1" smtClean="0">
                <a:solidFill>
                  <a:schemeClr val="accent1"/>
                </a:solidFill>
              </a:rPr>
              <a:t>Micheels</a:t>
            </a:r>
            <a:r>
              <a:rPr lang="fr-FR" sz="2800" i="1" dirty="0" smtClean="0">
                <a:solidFill>
                  <a:schemeClr val="accent1"/>
                </a:solidFill>
              </a:rPr>
              <a:t> : </a:t>
            </a:r>
            <a:r>
              <a:rPr lang="fr-FR" sz="2800" i="1" dirty="0" err="1" smtClean="0">
                <a:solidFill>
                  <a:schemeClr val="accent1"/>
                </a:solidFill>
              </a:rPr>
              <a:t>Belotero</a:t>
            </a:r>
            <a:r>
              <a:rPr lang="fr-FR" sz="2800" i="1" dirty="0" smtClean="0">
                <a:solidFill>
                  <a:schemeClr val="accent1"/>
                </a:solidFill>
              </a:rPr>
              <a:t> soft (Merz </a:t>
            </a:r>
            <a:r>
              <a:rPr lang="fr-FR" sz="2800" i="1" dirty="0" err="1" smtClean="0">
                <a:solidFill>
                  <a:schemeClr val="accent1"/>
                </a:solidFill>
              </a:rPr>
              <a:t>Aesthetics</a:t>
            </a:r>
            <a:r>
              <a:rPr lang="fr-FR" sz="2800" i="1" dirty="0" smtClean="0">
                <a:solidFill>
                  <a:schemeClr val="accent1"/>
                </a:solidFill>
              </a:rPr>
              <a:t>)</a:t>
            </a:r>
            <a:endParaRPr lang="fr-FR" sz="2800" i="1" dirty="0">
              <a:solidFill>
                <a:schemeClr val="accent1"/>
              </a:solidFill>
            </a:endParaRPr>
          </a:p>
        </p:txBody>
      </p:sp>
      <p:pic>
        <p:nvPicPr>
          <p:cNvPr id="4" name="Image 3" descr="blanching technique aigu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93096"/>
            <a:ext cx="3422403" cy="2160240"/>
          </a:xfrm>
          <a:prstGeom prst="rect">
            <a:avLst/>
          </a:prstGeom>
        </p:spPr>
      </p:pic>
      <p:pic>
        <p:nvPicPr>
          <p:cNvPr id="5" name="Image 4" descr="Miche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996952"/>
            <a:ext cx="694363" cy="1080120"/>
          </a:xfrm>
          <a:prstGeom prst="rect">
            <a:avLst/>
          </a:prstGeom>
        </p:spPr>
      </p:pic>
      <p:pic>
        <p:nvPicPr>
          <p:cNvPr id="6" name="Image 5" descr="Blanching technique top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21088"/>
            <a:ext cx="195262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« Méso-laser » ou « Méso-</a:t>
            </a:r>
            <a:r>
              <a:rPr lang="fr-FR" dirty="0" err="1" smtClean="0">
                <a:solidFill>
                  <a:schemeClr val="accent1"/>
                </a:solidFill>
              </a:rPr>
              <a:t>needling</a:t>
            </a:r>
            <a:r>
              <a:rPr lang="fr-FR" dirty="0" smtClean="0">
                <a:solidFill>
                  <a:schemeClr val="accent1"/>
                </a:solidFill>
              </a:rPr>
              <a:t> »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14401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b="1" u="sng" dirty="0" smtClean="0">
                <a:solidFill>
                  <a:schemeClr val="accent1"/>
                </a:solidFill>
              </a:rPr>
              <a:t>Principe de ces nouvelles techniques </a:t>
            </a:r>
            <a:r>
              <a:rPr lang="fr-FR" sz="2000" dirty="0" smtClean="0">
                <a:solidFill>
                  <a:schemeClr val="accent1"/>
                </a:solidFill>
              </a:rPr>
              <a:t>: créer des </a:t>
            </a:r>
            <a:r>
              <a:rPr lang="fr-FR" sz="2000" dirty="0" err="1" smtClean="0">
                <a:solidFill>
                  <a:schemeClr val="accent1"/>
                </a:solidFill>
              </a:rPr>
              <a:t>micropuits</a:t>
            </a:r>
            <a:r>
              <a:rPr lang="fr-FR" sz="2000" dirty="0" smtClean="0">
                <a:solidFill>
                  <a:schemeClr val="accent1"/>
                </a:solidFill>
              </a:rPr>
              <a:t> dans le derme à une profondeur déterminée pour faire </a:t>
            </a:r>
            <a:r>
              <a:rPr lang="fr-FR" sz="2000" dirty="0" smtClean="0">
                <a:solidFill>
                  <a:srgbClr val="FF0000"/>
                </a:solidFill>
              </a:rPr>
              <a:t>pénétrer des molécules actives jusque dans le derme </a:t>
            </a:r>
            <a:endParaRPr lang="fr-FR" sz="2000" dirty="0" smtClean="0">
              <a:solidFill>
                <a:schemeClr val="accent1"/>
              </a:solidFill>
            </a:endParaRPr>
          </a:p>
        </p:txBody>
      </p:sp>
      <p:pic>
        <p:nvPicPr>
          <p:cNvPr id="4" name="Image 3" descr="images derma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1863109" cy="1224136"/>
          </a:xfrm>
          <a:prstGeom prst="rect">
            <a:avLst/>
          </a:prstGeom>
        </p:spPr>
      </p:pic>
      <p:pic>
        <p:nvPicPr>
          <p:cNvPr id="5" name="Picture 6" descr="scansione 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1584176" cy="15397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5949280"/>
            <a:ext cx="428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Laser fractionnel ablatif CO2 ou Erbium YAG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4128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Dermaroller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9" name="Picture 8" descr="Reliant CO2 20 m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93096"/>
            <a:ext cx="1080120" cy="160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ermaroller histology.jpg"/>
          <p:cNvPicPr>
            <a:picLocks noChangeAspect="1"/>
          </p:cNvPicPr>
          <p:nvPr/>
        </p:nvPicPr>
        <p:blipFill>
          <a:blip r:embed="rId5" cstate="print"/>
          <a:srcRect l="3742" t="18215" r="6237" b="6830"/>
          <a:stretch>
            <a:fillRect/>
          </a:stretch>
        </p:blipFill>
        <p:spPr>
          <a:xfrm>
            <a:off x="6660232" y="4581128"/>
            <a:ext cx="2209909" cy="1008112"/>
          </a:xfrm>
          <a:prstGeom prst="rect">
            <a:avLst/>
          </a:prstGeom>
        </p:spPr>
      </p:pic>
      <p:cxnSp>
        <p:nvCxnSpPr>
          <p:cNvPr id="11" name="Connecteur en arc 10"/>
          <p:cNvCxnSpPr/>
          <p:nvPr/>
        </p:nvCxnSpPr>
        <p:spPr>
          <a:xfrm rot="16200000" flipH="1">
            <a:off x="2555776" y="4797152"/>
            <a:ext cx="936104" cy="2160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6200000" flipH="1">
            <a:off x="7524328" y="4941168"/>
            <a:ext cx="936104" cy="2160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1412776"/>
            <a:ext cx="864096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Problème en dermatologie pour agir en profondeur : Barrière cutanée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Mésothérapie classique utilise des injections </a:t>
            </a:r>
            <a:r>
              <a:rPr lang="fr-FR" dirty="0" err="1" smtClean="0">
                <a:solidFill>
                  <a:schemeClr val="accent1"/>
                </a:solidFill>
              </a:rPr>
              <a:t>intra-dermiques</a:t>
            </a:r>
            <a:r>
              <a:rPr lang="fr-FR" dirty="0" smtClean="0">
                <a:solidFill>
                  <a:schemeClr val="accent1"/>
                </a:solidFill>
              </a:rPr>
              <a:t> à l’aiguille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Inconvénients : papules, rougeurs et surtout hématomes avec éviction sociale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« Méso-laser » ou « Méso-</a:t>
            </a:r>
            <a:r>
              <a:rPr lang="fr-FR" dirty="0" err="1" smtClean="0">
                <a:solidFill>
                  <a:schemeClr val="accent1"/>
                </a:solidFill>
              </a:rPr>
              <a:t>needling</a:t>
            </a:r>
            <a:r>
              <a:rPr lang="fr-FR" dirty="0" smtClean="0">
                <a:solidFill>
                  <a:schemeClr val="accent1"/>
                </a:solidFill>
              </a:rPr>
              <a:t> »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sz="2000" dirty="0" smtClean="0">
                <a:solidFill>
                  <a:schemeClr val="accent1"/>
                </a:solidFill>
              </a:rPr>
              <a:t>De plus en plus utilisée en thérapeutique en dermatologie après des études in vitro et chez l’animal puis chez l’homme: photothérapie dynamique intensifiée pour les cancers et </a:t>
            </a:r>
            <a:r>
              <a:rPr lang="fr-FR" sz="2000" dirty="0" err="1" smtClean="0">
                <a:solidFill>
                  <a:schemeClr val="accent1"/>
                </a:solidFill>
              </a:rPr>
              <a:t>précancers</a:t>
            </a:r>
            <a:r>
              <a:rPr lang="fr-FR" sz="2000" dirty="0" smtClean="0">
                <a:solidFill>
                  <a:schemeClr val="accent1"/>
                </a:solidFill>
              </a:rPr>
              <a:t> cutanés, corticoïdes pour les cicatrices… et en médecine en général 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Indications en esthétique: celles de la mésothérapie anti-âge, les cicatrices, les vergetures, l’alopécie…</a:t>
            </a:r>
          </a:p>
          <a:p>
            <a:r>
              <a:rPr lang="fr-FR" sz="2000" b="1" u="sng" dirty="0" smtClean="0">
                <a:solidFill>
                  <a:schemeClr val="accent1"/>
                </a:solidFill>
              </a:rPr>
              <a:t>Produits utilisés </a:t>
            </a:r>
            <a:r>
              <a:rPr lang="fr-FR" sz="2000" dirty="0" smtClean="0">
                <a:solidFill>
                  <a:schemeClr val="accent1"/>
                </a:solidFill>
              </a:rPr>
              <a:t>: en général des produits injectables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(car attention les crèmes et pommades ne sont pas faites pour pénétrer en profondeur: </a:t>
            </a:r>
            <a:r>
              <a:rPr lang="fr-FR" sz="2000" dirty="0" err="1" smtClean="0">
                <a:solidFill>
                  <a:schemeClr val="accent1"/>
                </a:solidFill>
              </a:rPr>
              <a:t>inocuité</a:t>
            </a:r>
            <a:r>
              <a:rPr lang="fr-FR" sz="2000" dirty="0" smtClean="0">
                <a:solidFill>
                  <a:schemeClr val="accent1"/>
                </a:solidFill>
              </a:rPr>
              <a:t> de certains de leurs excipients n’est pas prouvée)</a:t>
            </a:r>
          </a:p>
          <a:p>
            <a:pPr lvl="1"/>
            <a:r>
              <a:rPr lang="fr-FR" sz="1600" b="1" dirty="0" smtClean="0">
                <a:solidFill>
                  <a:schemeClr val="accent2"/>
                </a:solidFill>
              </a:rPr>
              <a:t>NCTF 135 HA de </a:t>
            </a:r>
            <a:r>
              <a:rPr lang="fr-FR" sz="1600" b="1" dirty="0" err="1" smtClean="0">
                <a:solidFill>
                  <a:schemeClr val="accent2"/>
                </a:solidFill>
              </a:rPr>
              <a:t>Filorga</a:t>
            </a:r>
            <a:r>
              <a:rPr lang="fr-FR" sz="1600" b="1" dirty="0" smtClean="0">
                <a:solidFill>
                  <a:schemeClr val="accent2"/>
                </a:solidFill>
              </a:rPr>
              <a:t> </a:t>
            </a:r>
            <a:r>
              <a:rPr lang="fr-FR" sz="1600" dirty="0" smtClean="0">
                <a:solidFill>
                  <a:schemeClr val="accent1"/>
                </a:solidFill>
              </a:rPr>
              <a:t>et autres produits de mésothérapie : cocktails antioxydants, vitamines, acide </a:t>
            </a:r>
            <a:r>
              <a:rPr lang="fr-FR" sz="1600" dirty="0" err="1" smtClean="0">
                <a:solidFill>
                  <a:schemeClr val="accent1"/>
                </a:solidFill>
              </a:rPr>
              <a:t>hyaluronique</a:t>
            </a:r>
            <a:r>
              <a:rPr lang="fr-FR" sz="1600" dirty="0" smtClean="0">
                <a:solidFill>
                  <a:schemeClr val="accent1"/>
                </a:solidFill>
              </a:rPr>
              <a:t>, </a:t>
            </a:r>
            <a:r>
              <a:rPr lang="fr-FR" sz="1600" dirty="0" err="1" smtClean="0">
                <a:solidFill>
                  <a:schemeClr val="accent1"/>
                </a:solidFill>
              </a:rPr>
              <a:t>dépigmentants</a:t>
            </a:r>
            <a:r>
              <a:rPr lang="fr-FR" sz="1600" dirty="0" smtClean="0">
                <a:solidFill>
                  <a:schemeClr val="accent1"/>
                </a:solidFill>
              </a:rPr>
              <a:t>, </a:t>
            </a:r>
            <a:r>
              <a:rPr lang="fr-FR" sz="1600" dirty="0" err="1" smtClean="0">
                <a:solidFill>
                  <a:schemeClr val="accent1"/>
                </a:solidFill>
              </a:rPr>
              <a:t>anti-chute</a:t>
            </a:r>
            <a:r>
              <a:rPr lang="fr-FR" sz="1600" dirty="0" smtClean="0">
                <a:solidFill>
                  <a:schemeClr val="accent1"/>
                </a:solidFill>
              </a:rPr>
              <a:t> de cheveux</a:t>
            </a:r>
          </a:p>
          <a:p>
            <a:pPr lvl="1"/>
            <a:r>
              <a:rPr lang="fr-FR" sz="1600" dirty="0" smtClean="0">
                <a:solidFill>
                  <a:schemeClr val="accent1"/>
                </a:solidFill>
              </a:rPr>
              <a:t>Très récemment : Toxine botulique A pour les pattes d’oie, le </a:t>
            </a:r>
            <a:r>
              <a:rPr lang="fr-FR" sz="1600" dirty="0" err="1" smtClean="0">
                <a:solidFill>
                  <a:schemeClr val="accent1"/>
                </a:solidFill>
              </a:rPr>
              <a:t>Sculptra</a:t>
            </a:r>
            <a:r>
              <a:rPr lang="fr-FR" sz="1600" dirty="0" smtClean="0">
                <a:solidFill>
                  <a:schemeClr val="accent1"/>
                </a:solidFill>
              </a:rPr>
              <a:t> pour les cicatrices atrophiques, le PRP, cellules souches …..</a:t>
            </a:r>
            <a:endParaRPr lang="fr-FR" sz="2000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jeunissement d+®colt+® - si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005" y="1050200"/>
            <a:ext cx="8709475" cy="48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Injections des bras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5688632" cy="4925144"/>
          </a:xfrm>
          <a:ln w="1905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Demande croissante, complexe avec difficultés habillement en été, même chez les sportives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Indication : fripé des bras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Mauvaise indication : ptose importante et excédent cutané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Technique : </a:t>
            </a:r>
            <a:r>
              <a:rPr lang="fr-FR" dirty="0" err="1" smtClean="0">
                <a:solidFill>
                  <a:schemeClr val="accent1"/>
                </a:solidFill>
              </a:rPr>
              <a:t>Mapping</a:t>
            </a:r>
            <a:r>
              <a:rPr lang="fr-FR" dirty="0" smtClean="0">
                <a:solidFill>
                  <a:schemeClr val="accent1"/>
                </a:solidFill>
              </a:rPr>
              <a:t> à la canule longue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Produits :</a:t>
            </a:r>
          </a:p>
          <a:p>
            <a:pPr lvl="1"/>
            <a:r>
              <a:rPr lang="fr-FR" dirty="0" err="1" smtClean="0">
                <a:solidFill>
                  <a:schemeClr val="accent1"/>
                </a:solidFill>
              </a:rPr>
              <a:t>Radiesse</a:t>
            </a:r>
            <a:r>
              <a:rPr lang="fr-FR" dirty="0" smtClean="0">
                <a:solidFill>
                  <a:schemeClr val="accent1"/>
                </a:solidFill>
              </a:rPr>
              <a:t> dilué (inducteur tissulaire): sérum physiologique et </a:t>
            </a:r>
            <a:r>
              <a:rPr lang="fr-FR" dirty="0" err="1" smtClean="0">
                <a:solidFill>
                  <a:schemeClr val="accent1"/>
                </a:solidFill>
              </a:rPr>
              <a:t>lidocaïne</a:t>
            </a:r>
            <a:endParaRPr lang="fr-FR" dirty="0" smtClean="0">
              <a:solidFill>
                <a:schemeClr val="accent1"/>
              </a:solidFill>
            </a:endParaRPr>
          </a:p>
          <a:p>
            <a:pPr lvl="1"/>
            <a:r>
              <a:rPr lang="fr-FR" dirty="0" err="1" smtClean="0">
                <a:solidFill>
                  <a:schemeClr val="accent1"/>
                </a:solidFill>
              </a:rPr>
              <a:t>Skinboosters</a:t>
            </a:r>
            <a:r>
              <a:rPr lang="fr-FR" dirty="0" smtClean="0">
                <a:solidFill>
                  <a:schemeClr val="accent1"/>
                </a:solidFill>
              </a:rPr>
              <a:t> (</a:t>
            </a:r>
            <a:r>
              <a:rPr lang="fr-FR" dirty="0" err="1" smtClean="0">
                <a:solidFill>
                  <a:schemeClr val="accent1"/>
                </a:solidFill>
              </a:rPr>
              <a:t>Restylane</a:t>
            </a:r>
            <a:r>
              <a:rPr lang="fr-FR" dirty="0" smtClean="0">
                <a:solidFill>
                  <a:schemeClr val="accent1"/>
                </a:solidFill>
              </a:rPr>
              <a:t> Vital®)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2400" i="1" dirty="0" smtClean="0">
                <a:solidFill>
                  <a:schemeClr val="accent1"/>
                </a:solidFill>
              </a:rPr>
              <a:t>*Dr Muriel </a:t>
            </a:r>
            <a:r>
              <a:rPr lang="fr-FR" sz="2400" i="1" dirty="0" err="1" smtClean="0">
                <a:solidFill>
                  <a:schemeClr val="accent1"/>
                </a:solidFill>
              </a:rPr>
              <a:t>Creuzot</a:t>
            </a:r>
            <a:r>
              <a:rPr lang="fr-FR" sz="2400" i="1" dirty="0" smtClean="0">
                <a:solidFill>
                  <a:schemeClr val="accent1"/>
                </a:solidFill>
              </a:rPr>
              <a:t>, dermatologue Belge</a:t>
            </a:r>
          </a:p>
          <a:p>
            <a:pPr>
              <a:buNone/>
            </a:pPr>
            <a:r>
              <a:rPr lang="fr-FR" sz="2400" i="1" dirty="0" smtClean="0">
                <a:solidFill>
                  <a:schemeClr val="accent1"/>
                </a:solidFill>
              </a:rPr>
              <a:t>(Centre Dermatologique du Roy, Bruxelles)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304256" cy="225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300192" y="5589240"/>
            <a:ext cx="224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Mapping</a:t>
            </a:r>
            <a:endParaRPr lang="fr-FR" dirty="0" smtClean="0">
              <a:solidFill>
                <a:schemeClr val="accent1"/>
              </a:solidFill>
            </a:endParaRP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Canule longue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2 ou 4 points d’entrée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00808"/>
            <a:ext cx="151284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7380312" y="2348880"/>
            <a:ext cx="576064" cy="72008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380312" y="2492896"/>
            <a:ext cx="504056" cy="43204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PRODUITS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Belotero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Volume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sz="4000" dirty="0" smtClean="0">
                <a:solidFill>
                  <a:schemeClr val="accent1"/>
                </a:solidFill>
              </a:rPr>
              <a:t>(Merz </a:t>
            </a:r>
            <a:r>
              <a:rPr lang="fr-FR" sz="4000" dirty="0" err="1" smtClean="0">
                <a:solidFill>
                  <a:schemeClr val="accent1"/>
                </a:solidFill>
              </a:rPr>
              <a:t>Aesthetics</a:t>
            </a:r>
            <a:r>
              <a:rPr lang="fr-FR" sz="4000" dirty="0" smtClean="0">
                <a:solidFill>
                  <a:schemeClr val="accent1"/>
                </a:solidFill>
              </a:rPr>
              <a:t>)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25144"/>
          </a:xfrm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sz="1900" dirty="0" smtClean="0">
                <a:solidFill>
                  <a:schemeClr val="accent1"/>
                </a:solidFill>
              </a:rPr>
              <a:t>Gel monophasique « </a:t>
            </a:r>
            <a:r>
              <a:rPr lang="fr-FR" sz="1900" dirty="0" err="1" smtClean="0">
                <a:solidFill>
                  <a:schemeClr val="accent1"/>
                </a:solidFill>
              </a:rPr>
              <a:t>polydensifié</a:t>
            </a:r>
            <a:r>
              <a:rPr lang="fr-FR" sz="1900" dirty="0" smtClean="0">
                <a:solidFill>
                  <a:schemeClr val="accent1"/>
                </a:solidFill>
              </a:rPr>
              <a:t> » (doublement réticulé)</a:t>
            </a:r>
          </a:p>
          <a:p>
            <a:pPr lvl="1"/>
            <a:r>
              <a:rPr lang="fr-FR" sz="1400" dirty="0" smtClean="0">
                <a:solidFill>
                  <a:schemeClr val="accent1"/>
                </a:solidFill>
              </a:rPr>
              <a:t>Faible viscosité</a:t>
            </a:r>
          </a:p>
          <a:p>
            <a:pPr lvl="1"/>
            <a:r>
              <a:rPr lang="fr-FR" sz="1400" dirty="0" smtClean="0">
                <a:solidFill>
                  <a:schemeClr val="accent1"/>
                </a:solidFill>
              </a:rPr>
              <a:t>Longue durée d’action</a:t>
            </a:r>
          </a:p>
          <a:p>
            <a:pPr lvl="1"/>
            <a:r>
              <a:rPr lang="fr-FR" sz="1400" dirty="0" smtClean="0">
                <a:solidFill>
                  <a:schemeClr val="accent1"/>
                </a:solidFill>
              </a:rPr>
              <a:t>Bonne </a:t>
            </a:r>
            <a:r>
              <a:rPr lang="fr-FR" sz="1400" dirty="0" err="1" smtClean="0">
                <a:solidFill>
                  <a:schemeClr val="accent1"/>
                </a:solidFill>
              </a:rPr>
              <a:t>injectabilité</a:t>
            </a:r>
            <a:r>
              <a:rPr lang="fr-FR" sz="1400" dirty="0" smtClean="0">
                <a:solidFill>
                  <a:schemeClr val="accent1"/>
                </a:solidFill>
              </a:rPr>
              <a:t> et </a:t>
            </a:r>
          </a:p>
          <a:p>
            <a:pPr lvl="1"/>
            <a:r>
              <a:rPr lang="fr-FR" sz="1400" dirty="0" smtClean="0">
                <a:solidFill>
                  <a:schemeClr val="accent1"/>
                </a:solidFill>
              </a:rPr>
              <a:t>Bonne intégration tissus*</a:t>
            </a:r>
          </a:p>
          <a:p>
            <a:pPr lvl="1"/>
            <a:endParaRPr lang="fr-FR" sz="1800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AH 26 mg/ml</a:t>
            </a:r>
          </a:p>
          <a:p>
            <a:r>
              <a:rPr lang="fr-FR" sz="2800" dirty="0" err="1" smtClean="0">
                <a:solidFill>
                  <a:schemeClr val="accent1"/>
                </a:solidFill>
              </a:rPr>
              <a:t>Injectabilité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lvl="1"/>
            <a:r>
              <a:rPr lang="fr-FR" sz="2400" dirty="0" smtClean="0">
                <a:solidFill>
                  <a:schemeClr val="accent1"/>
                </a:solidFill>
              </a:rPr>
              <a:t>Aiguille 30 G</a:t>
            </a:r>
          </a:p>
          <a:p>
            <a:pPr lvl="1"/>
            <a:r>
              <a:rPr lang="fr-FR" sz="2400" dirty="0" smtClean="0">
                <a:solidFill>
                  <a:schemeClr val="accent1"/>
                </a:solidFill>
              </a:rPr>
              <a:t>Derme profond et JDH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Malléabilité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Enquête praticiens</a:t>
            </a:r>
          </a:p>
          <a:p>
            <a:pPr>
              <a:buNone/>
            </a:pPr>
            <a:endParaRPr lang="fr-FR" sz="2800" dirty="0" smtClean="0">
              <a:solidFill>
                <a:schemeClr val="accent1"/>
              </a:solidFill>
            </a:endParaRPr>
          </a:p>
          <a:p>
            <a:endParaRPr lang="fr-FR" sz="2800" dirty="0" smtClean="0">
              <a:solidFill>
                <a:schemeClr val="accent1"/>
              </a:solidFill>
            </a:endParaRPr>
          </a:p>
          <a:p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3190"/>
          <a:stretch>
            <a:fillRect/>
          </a:stretch>
        </p:blipFill>
        <p:spPr bwMode="auto">
          <a:xfrm>
            <a:off x="7236296" y="332656"/>
            <a:ext cx="1080120" cy="10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3"/>
          <p:cNvGrpSpPr>
            <a:grpSpLocks noChangeAspect="1"/>
          </p:cNvGrpSpPr>
          <p:nvPr/>
        </p:nvGrpSpPr>
        <p:grpSpPr bwMode="auto">
          <a:xfrm>
            <a:off x="7092280" y="1916832"/>
            <a:ext cx="1578099" cy="1778581"/>
            <a:chOff x="4511675" y="1960563"/>
            <a:chExt cx="1847850" cy="15636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1675" y="1960563"/>
              <a:ext cx="1847850" cy="156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Ellipse 8"/>
            <p:cNvSpPr/>
            <p:nvPr/>
          </p:nvSpPr>
          <p:spPr>
            <a:xfrm>
              <a:off x="4877799" y="2967985"/>
              <a:ext cx="1240515" cy="350899"/>
            </a:xfrm>
            <a:prstGeom prst="ellipse">
              <a:avLst/>
            </a:prstGeom>
            <a:solidFill>
              <a:srgbClr val="7D2082"/>
            </a:solidFill>
            <a:ln w="25400" cap="flat" cmpd="sng" algn="ctr">
              <a:solidFill>
                <a:srgbClr val="7D208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3"/>
            <a:ext cx="2952328" cy="242819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3504" t="5867" r="13081" b="7935"/>
          <a:stretch>
            <a:fillRect/>
          </a:stretch>
        </p:blipFill>
        <p:spPr bwMode="auto">
          <a:xfrm>
            <a:off x="4860032" y="1916832"/>
            <a:ext cx="187952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belot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32656"/>
            <a:ext cx="1691680" cy="96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ELLANSE (Sinclair Pharma)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25144"/>
          </a:xfrm>
          <a:ln w="190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FR" sz="2800" b="1" dirty="0" err="1" smtClean="0">
                <a:solidFill>
                  <a:schemeClr val="accent1"/>
                </a:solidFill>
              </a:rPr>
              <a:t>Polycaprolactone</a:t>
            </a:r>
            <a:r>
              <a:rPr lang="fr-FR" sz="2800" b="1" dirty="0" smtClean="0">
                <a:solidFill>
                  <a:schemeClr val="accent1"/>
                </a:solidFill>
              </a:rPr>
              <a:t> et gel de CMC</a:t>
            </a:r>
          </a:p>
          <a:p>
            <a:pPr lvl="1">
              <a:buNone/>
            </a:pPr>
            <a:r>
              <a:rPr lang="fr-FR" sz="1700" u="sng" dirty="0" err="1" smtClean="0">
                <a:solidFill>
                  <a:schemeClr val="accent1"/>
                </a:solidFill>
              </a:rPr>
              <a:t>Polycaprolactone</a:t>
            </a:r>
            <a:r>
              <a:rPr lang="fr-FR" sz="1700" u="sng" dirty="0" smtClean="0">
                <a:solidFill>
                  <a:schemeClr val="accent1"/>
                </a:solidFill>
              </a:rPr>
              <a:t>:</a:t>
            </a:r>
            <a:r>
              <a:rPr lang="fr-FR" sz="1700" dirty="0" smtClean="0">
                <a:solidFill>
                  <a:schemeClr val="accent1"/>
                </a:solidFill>
              </a:rPr>
              <a:t> Polymère ancien et bien connu</a:t>
            </a:r>
          </a:p>
          <a:p>
            <a:pPr lvl="1">
              <a:buNone/>
            </a:pPr>
            <a:r>
              <a:rPr lang="fr-FR" sz="1700" dirty="0" smtClean="0">
                <a:solidFill>
                  <a:schemeClr val="accent1"/>
                </a:solidFill>
              </a:rPr>
              <a:t>(composant du </a:t>
            </a:r>
            <a:r>
              <a:rPr lang="fr-FR" sz="1700" dirty="0" err="1" smtClean="0">
                <a:solidFill>
                  <a:schemeClr val="accent1"/>
                </a:solidFill>
              </a:rPr>
              <a:t>Monocryl</a:t>
            </a:r>
            <a:r>
              <a:rPr lang="fr-FR" sz="1700" dirty="0" smtClean="0">
                <a:solidFill>
                  <a:schemeClr val="accent1"/>
                </a:solidFill>
              </a:rPr>
              <a:t>: Fil de suture à résorption lente 3 mois)</a:t>
            </a:r>
          </a:p>
          <a:p>
            <a:pPr lvl="1">
              <a:buNone/>
            </a:pPr>
            <a:r>
              <a:rPr lang="fr-FR" sz="1700" u="sng" dirty="0" err="1" smtClean="0">
                <a:solidFill>
                  <a:schemeClr val="accent1"/>
                </a:solidFill>
              </a:rPr>
              <a:t>Carboxyméthylcellulose</a:t>
            </a:r>
            <a:endParaRPr lang="fr-FR" sz="1700" u="sng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fr-FR" sz="1900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Particules</a:t>
            </a:r>
            <a:r>
              <a:rPr lang="fr-FR" sz="2400" dirty="0" smtClean="0">
                <a:solidFill>
                  <a:schemeClr val="accent1"/>
                </a:solidFill>
              </a:rPr>
              <a:t>: sphériques, totalement lisses, de 25-50 µm, taille et forme idéales pour être bien tolérée (non immunogène = pas de granulome)</a:t>
            </a:r>
          </a:p>
          <a:p>
            <a:pPr lvl="1">
              <a:buNone/>
            </a:pPr>
            <a:endParaRPr lang="fr-FR" sz="2400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Double fonction </a:t>
            </a:r>
            <a:r>
              <a:rPr lang="fr-FR" sz="2400" dirty="0" smtClean="0">
                <a:solidFill>
                  <a:schemeClr val="accent1"/>
                </a:solidFill>
              </a:rPr>
              <a:t>(concurrent direct de l’</a:t>
            </a:r>
            <a:r>
              <a:rPr lang="fr-FR" sz="2400" dirty="0" err="1" smtClean="0">
                <a:solidFill>
                  <a:schemeClr val="accent1"/>
                </a:solidFill>
              </a:rPr>
              <a:t>Hydroxy</a:t>
            </a:r>
            <a:r>
              <a:rPr lang="fr-FR" sz="2400" dirty="0" smtClean="0">
                <a:solidFill>
                  <a:schemeClr val="accent1"/>
                </a:solidFill>
              </a:rPr>
              <a:t>-apatite de Calcium, </a:t>
            </a:r>
            <a:r>
              <a:rPr lang="fr-FR" sz="2400" dirty="0" err="1" smtClean="0">
                <a:solidFill>
                  <a:schemeClr val="accent1"/>
                </a:solidFill>
              </a:rPr>
              <a:t>Radiesse</a:t>
            </a:r>
            <a:r>
              <a:rPr lang="fr-FR" sz="2400" dirty="0" smtClean="0">
                <a:solidFill>
                  <a:schemeClr val="accent1"/>
                </a:solidFill>
              </a:rPr>
              <a:t>*):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- Produits de comblement (CMC)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- et inducteur tissulaire progressif</a:t>
            </a:r>
          </a:p>
          <a:p>
            <a:pPr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 </a:t>
            </a:r>
            <a:r>
              <a:rPr lang="fr-FR" sz="1800" b="1" i="1" dirty="0" smtClean="0">
                <a:solidFill>
                  <a:schemeClr val="accent1"/>
                </a:solidFill>
              </a:rPr>
              <a:t>études histologiques et IHC chez l’animal </a:t>
            </a:r>
            <a:r>
              <a:rPr lang="fr-FR" sz="1800" i="1" dirty="0" smtClean="0">
                <a:solidFill>
                  <a:schemeClr val="accent1"/>
                </a:solidFill>
              </a:rPr>
              <a:t>avec confirmation de  la formation de nouveau collagène	</a:t>
            </a:r>
            <a:endParaRPr lang="fr-FR" i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982398" cy="1068424"/>
          </a:xfrm>
          <a:prstGeom prst="rect">
            <a:avLst/>
          </a:prstGeom>
        </p:spPr>
      </p:pic>
      <p:pic>
        <p:nvPicPr>
          <p:cNvPr id="9" name="Picture 3" descr="PhS Aqtis skin location 2 PSR polarisatie 25x bar 50 mu cop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3" b="1615"/>
          <a:stretch/>
        </p:blipFill>
        <p:spPr>
          <a:xfrm>
            <a:off x="6372200" y="4869160"/>
            <a:ext cx="2016224" cy="1513207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 descr="Ellansé mode d'a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89040"/>
            <a:ext cx="3203848" cy="8861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ELLANSE (Sinclair Pharma)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25144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chemeClr val="accent1"/>
                </a:solidFill>
              </a:rPr>
              <a:t>Polycaprolactone</a:t>
            </a:r>
            <a:r>
              <a:rPr lang="fr-FR" sz="2800" b="1" dirty="0" smtClean="0">
                <a:solidFill>
                  <a:schemeClr val="accent1"/>
                </a:solidFill>
              </a:rPr>
              <a:t> et gel de CMC</a:t>
            </a:r>
          </a:p>
          <a:p>
            <a:pPr lvl="1"/>
            <a:r>
              <a:rPr lang="fr-FR" sz="2000" dirty="0" smtClean="0">
                <a:solidFill>
                  <a:schemeClr val="accent1"/>
                </a:solidFill>
              </a:rPr>
              <a:t>Injections profondes : derme profond, jonction derme hypoderme et sus </a:t>
            </a:r>
            <a:r>
              <a:rPr lang="fr-FR" sz="2000" dirty="0" err="1" smtClean="0">
                <a:solidFill>
                  <a:schemeClr val="accent1"/>
                </a:solidFill>
              </a:rPr>
              <a:t>périosté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lvl="1"/>
            <a:r>
              <a:rPr lang="fr-FR" sz="2000" dirty="0" smtClean="0">
                <a:solidFill>
                  <a:schemeClr val="accent1"/>
                </a:solidFill>
              </a:rPr>
              <a:t>Gamme : </a:t>
            </a:r>
            <a:r>
              <a:rPr lang="fr-FR" sz="2000" b="1" dirty="0" smtClean="0">
                <a:solidFill>
                  <a:schemeClr val="accent1"/>
                </a:solidFill>
              </a:rPr>
              <a:t>ELLANSE</a:t>
            </a:r>
            <a:r>
              <a:rPr lang="fr-FR" sz="2000" b="1" baseline="30000" dirty="0" smtClean="0">
                <a:solidFill>
                  <a:schemeClr val="accent1"/>
                </a:solidFill>
              </a:rPr>
              <a:t>TM - </a:t>
            </a:r>
            <a:r>
              <a:rPr lang="fr-FR" sz="2000" b="1" dirty="0" smtClean="0">
                <a:solidFill>
                  <a:schemeClr val="accent1"/>
                </a:solidFill>
              </a:rPr>
              <a:t>S , M,  L ou E</a:t>
            </a:r>
          </a:p>
          <a:p>
            <a:pPr lvl="2"/>
            <a:r>
              <a:rPr lang="fr-FR" sz="1600" b="1" dirty="0" smtClean="0">
                <a:solidFill>
                  <a:schemeClr val="accent1"/>
                </a:solidFill>
              </a:rPr>
              <a:t>Microsphères identiques</a:t>
            </a:r>
          </a:p>
          <a:p>
            <a:pPr lvl="2"/>
            <a:r>
              <a:rPr lang="fr-FR" sz="1600" b="1" dirty="0" smtClean="0">
                <a:solidFill>
                  <a:schemeClr val="accent1"/>
                </a:solidFill>
              </a:rPr>
              <a:t>Longueurs de chaines de PCL différentes au départ</a:t>
            </a:r>
          </a:p>
        </p:txBody>
      </p:sp>
      <p:pic>
        <p:nvPicPr>
          <p:cNvPr id="11" name="Tijdelijke aanduiding voor inhou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772816"/>
            <a:ext cx="2734195" cy="14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ijdelijke aanduiding voor inhoud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72" t="4223" r="9207" b="61980"/>
          <a:stretch/>
        </p:blipFill>
        <p:spPr>
          <a:xfrm>
            <a:off x="5940152" y="3284984"/>
            <a:ext cx="2771800" cy="1561578"/>
          </a:xfrm>
          <a:prstGeom prst="rect">
            <a:avLst/>
          </a:prstGeom>
        </p:spPr>
      </p:pic>
      <p:pic>
        <p:nvPicPr>
          <p:cNvPr id="13" name="Tijdelijke aanduiding voor inhoud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2" t="45978" r="9187" b="20223"/>
          <a:stretch/>
        </p:blipFill>
        <p:spPr>
          <a:xfrm>
            <a:off x="6012160" y="4941168"/>
            <a:ext cx="2664296" cy="1501012"/>
          </a:xfrm>
          <a:prstGeom prst="rect">
            <a:avLst/>
          </a:prstGeom>
        </p:spPr>
      </p:pic>
      <p:pic>
        <p:nvPicPr>
          <p:cNvPr id="15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80577"/>
          <a:stretch/>
        </p:blipFill>
        <p:spPr>
          <a:xfrm>
            <a:off x="683568" y="4437112"/>
            <a:ext cx="4719486" cy="11521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1560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000" dirty="0" smtClean="0">
                <a:solidFill>
                  <a:schemeClr val="accent1"/>
                </a:solidFill>
              </a:rPr>
              <a:t>Résorption totale en 2 phases en 1 à 4 ans selon les produits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ELLANSÉ™ Clinical Studies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68760"/>
            <a:ext cx="8250237" cy="504056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403622" indent="-403622">
              <a:buNone/>
            </a:pPr>
            <a:endParaRPr lang="fr-FR" sz="1600" b="1" dirty="0" smtClean="0">
              <a:solidFill>
                <a:schemeClr val="accent1"/>
              </a:solidFill>
            </a:endParaRPr>
          </a:p>
          <a:p>
            <a:pPr marL="403622" indent="-403622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Publications « internationales »:</a:t>
            </a:r>
          </a:p>
          <a:p>
            <a:pPr marL="403622" indent="-403622">
              <a:buNone/>
            </a:pPr>
            <a:r>
              <a:rPr lang="fr-FR" sz="1600" dirty="0">
                <a:solidFill>
                  <a:schemeClr val="accent1"/>
                </a:solidFill>
              </a:rPr>
              <a:t/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« </a:t>
            </a:r>
            <a:r>
              <a:rPr lang="fr-FR" sz="1600" dirty="0" err="1">
                <a:solidFill>
                  <a:schemeClr val="accent1"/>
                </a:solidFill>
              </a:rPr>
              <a:t>Polycaprolactone</a:t>
            </a:r>
            <a:r>
              <a:rPr lang="fr-FR" sz="1600" dirty="0">
                <a:solidFill>
                  <a:schemeClr val="accent1"/>
                </a:solidFill>
              </a:rPr>
              <a:t> for the correction of </a:t>
            </a:r>
            <a:r>
              <a:rPr lang="fr-FR" sz="1600" dirty="0" err="1">
                <a:solidFill>
                  <a:schemeClr val="accent1"/>
                </a:solidFill>
              </a:rPr>
              <a:t>Nasolabial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Folds</a:t>
            </a:r>
            <a:r>
              <a:rPr lang="fr-FR" sz="1600" dirty="0">
                <a:solidFill>
                  <a:schemeClr val="accent1"/>
                </a:solidFill>
              </a:rPr>
              <a:t>: A 24-month, </a:t>
            </a:r>
            <a:r>
              <a:rPr lang="fr-FR" sz="1600" dirty="0" smtClean="0">
                <a:solidFill>
                  <a:schemeClr val="accent1"/>
                </a:solidFill>
              </a:rPr>
              <a:t>prospective, </a:t>
            </a:r>
            <a:r>
              <a:rPr lang="fr-FR" sz="1600" dirty="0" err="1" smtClean="0">
                <a:solidFill>
                  <a:schemeClr val="accent1"/>
                </a:solidFill>
              </a:rPr>
              <a:t>Randomized</a:t>
            </a:r>
            <a:r>
              <a:rPr lang="fr-FR" sz="1600" dirty="0">
                <a:solidFill>
                  <a:schemeClr val="accent1"/>
                </a:solidFill>
              </a:rPr>
              <a:t>, </a:t>
            </a:r>
            <a:r>
              <a:rPr lang="fr-FR" sz="1600" dirty="0" err="1">
                <a:solidFill>
                  <a:schemeClr val="accent1"/>
                </a:solidFill>
              </a:rPr>
              <a:t>controlled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clinical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study</a:t>
            </a:r>
            <a:r>
              <a:rPr lang="fr-FR" sz="1600" dirty="0">
                <a:solidFill>
                  <a:schemeClr val="accent1"/>
                </a:solidFill>
              </a:rPr>
              <a:t> »</a:t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 err="1">
                <a:solidFill>
                  <a:schemeClr val="accent1"/>
                </a:solidFill>
              </a:rPr>
              <a:t>Moers</a:t>
            </a:r>
            <a:r>
              <a:rPr lang="fr-FR" sz="1600" dirty="0">
                <a:solidFill>
                  <a:schemeClr val="accent1"/>
                </a:solidFill>
              </a:rPr>
              <a:t>-Capri MM, Sherwood S - </a:t>
            </a:r>
            <a:r>
              <a:rPr lang="fr-FR" sz="1600" dirty="0" err="1">
                <a:solidFill>
                  <a:schemeClr val="accent1"/>
                </a:solidFill>
              </a:rPr>
              <a:t>Dermatol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Surg</a:t>
            </a:r>
            <a:r>
              <a:rPr lang="fr-FR" sz="1600" dirty="0">
                <a:solidFill>
                  <a:schemeClr val="accent1"/>
                </a:solidFill>
              </a:rPr>
              <a:t> 2013; 39 (3 Pt1): 457-463</a:t>
            </a:r>
          </a:p>
          <a:p>
            <a:pPr marL="403622" indent="0">
              <a:buNone/>
            </a:pPr>
            <a:r>
              <a:rPr lang="fr-FR" sz="1600" dirty="0">
                <a:solidFill>
                  <a:schemeClr val="accent1"/>
                </a:solidFill>
              </a:rPr>
              <a:t/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« </a:t>
            </a:r>
            <a:r>
              <a:rPr lang="fr-FR" sz="1600" dirty="0" err="1">
                <a:solidFill>
                  <a:schemeClr val="accent1"/>
                </a:solidFill>
              </a:rPr>
              <a:t>Preliminary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results</a:t>
            </a:r>
            <a:r>
              <a:rPr lang="fr-FR" sz="1600" dirty="0">
                <a:solidFill>
                  <a:schemeClr val="accent1"/>
                </a:solidFill>
              </a:rPr>
              <a:t> in </a:t>
            </a:r>
            <a:r>
              <a:rPr lang="fr-FR" sz="1600" dirty="0" err="1">
                <a:solidFill>
                  <a:schemeClr val="accent1"/>
                </a:solidFill>
              </a:rPr>
              <a:t>using</a:t>
            </a:r>
            <a:r>
              <a:rPr lang="fr-FR" sz="1600" dirty="0">
                <a:solidFill>
                  <a:schemeClr val="accent1"/>
                </a:solidFill>
              </a:rPr>
              <a:t> a new </a:t>
            </a:r>
            <a:r>
              <a:rPr lang="fr-FR" sz="1600" dirty="0" err="1">
                <a:solidFill>
                  <a:schemeClr val="accent1"/>
                </a:solidFill>
              </a:rPr>
              <a:t>dermal</a:t>
            </a:r>
            <a:r>
              <a:rPr lang="fr-FR" sz="1600" dirty="0">
                <a:solidFill>
                  <a:schemeClr val="accent1"/>
                </a:solidFill>
              </a:rPr>
              <a:t> filler </a:t>
            </a:r>
            <a:r>
              <a:rPr lang="fr-FR" sz="1600" dirty="0" err="1">
                <a:solidFill>
                  <a:schemeClr val="accent1"/>
                </a:solidFill>
              </a:rPr>
              <a:t>based</a:t>
            </a:r>
            <a:r>
              <a:rPr lang="fr-FR" sz="1600" dirty="0">
                <a:solidFill>
                  <a:schemeClr val="accent1"/>
                </a:solidFill>
              </a:rPr>
              <a:t> on poly-</a:t>
            </a:r>
            <a:r>
              <a:rPr lang="fr-FR" sz="1600" dirty="0" err="1">
                <a:solidFill>
                  <a:schemeClr val="accent1"/>
                </a:solidFill>
              </a:rPr>
              <a:t>caprolactone</a:t>
            </a:r>
            <a:r>
              <a:rPr lang="fr-FR" sz="1600" dirty="0">
                <a:solidFill>
                  <a:schemeClr val="accent1"/>
                </a:solidFill>
              </a:rPr>
              <a:t> »</a:t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 err="1">
                <a:solidFill>
                  <a:schemeClr val="accent1"/>
                </a:solidFill>
              </a:rPr>
              <a:t>Gritzalas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smtClean="0">
                <a:solidFill>
                  <a:schemeClr val="accent1"/>
                </a:solidFill>
              </a:rPr>
              <a:t>K et al.- </a:t>
            </a:r>
            <a:r>
              <a:rPr lang="fr-FR" sz="1600" dirty="0">
                <a:solidFill>
                  <a:schemeClr val="accent1"/>
                </a:solidFill>
              </a:rPr>
              <a:t>EUR J </a:t>
            </a:r>
            <a:r>
              <a:rPr lang="fr-FR" sz="1600" dirty="0" err="1">
                <a:solidFill>
                  <a:schemeClr val="accent1"/>
                </a:solidFill>
              </a:rPr>
              <a:t>Aesth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Medicine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Dermatol</a:t>
            </a:r>
            <a:r>
              <a:rPr lang="fr-FR" sz="1600" dirty="0">
                <a:solidFill>
                  <a:schemeClr val="accent1"/>
                </a:solidFill>
              </a:rPr>
              <a:t> 2011; 1: 22-26</a:t>
            </a:r>
          </a:p>
          <a:p>
            <a:pPr marL="403622" indent="0">
              <a:buNone/>
            </a:pPr>
            <a:r>
              <a:rPr lang="fr-FR" sz="1600" dirty="0">
                <a:solidFill>
                  <a:schemeClr val="accent1"/>
                </a:solidFill>
              </a:rPr>
              <a:t/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« A </a:t>
            </a:r>
            <a:r>
              <a:rPr lang="fr-FR" sz="1600" dirty="0" err="1">
                <a:solidFill>
                  <a:schemeClr val="accent1"/>
                </a:solidFill>
              </a:rPr>
              <a:t>randomized</a:t>
            </a:r>
            <a:r>
              <a:rPr lang="fr-FR" sz="1600" dirty="0">
                <a:solidFill>
                  <a:schemeClr val="accent1"/>
                </a:solidFill>
              </a:rPr>
              <a:t>, prospective, </a:t>
            </a:r>
            <a:r>
              <a:rPr lang="fr-FR" sz="1600" dirty="0" err="1">
                <a:solidFill>
                  <a:schemeClr val="accent1"/>
                </a:solidFill>
              </a:rPr>
              <a:t>blinded</a:t>
            </a:r>
            <a:r>
              <a:rPr lang="fr-FR" sz="1600" dirty="0">
                <a:solidFill>
                  <a:schemeClr val="accent1"/>
                </a:solidFill>
              </a:rPr>
              <a:t>, split-face, single center </a:t>
            </a:r>
            <a:r>
              <a:rPr lang="fr-FR" sz="1600" dirty="0" err="1">
                <a:solidFill>
                  <a:schemeClr val="accent1"/>
                </a:solidFill>
              </a:rPr>
              <a:t>study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comparing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polycaprolactone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>
                <a:solidFill>
                  <a:schemeClr val="accent1"/>
                </a:solidFill>
              </a:rPr>
              <a:t>to </a:t>
            </a:r>
            <a:r>
              <a:rPr lang="fr-FR" sz="1600" dirty="0" err="1">
                <a:solidFill>
                  <a:schemeClr val="accent1"/>
                </a:solidFill>
              </a:rPr>
              <a:t>hyaluronic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acid</a:t>
            </a:r>
            <a:r>
              <a:rPr lang="fr-FR" sz="1600" dirty="0">
                <a:solidFill>
                  <a:schemeClr val="accent1"/>
                </a:solidFill>
              </a:rPr>
              <a:t> for </a:t>
            </a:r>
            <a:r>
              <a:rPr lang="fr-FR" sz="1600" dirty="0" err="1">
                <a:solidFill>
                  <a:schemeClr val="accent1"/>
                </a:solidFill>
              </a:rPr>
              <a:t>treatment</a:t>
            </a:r>
            <a:r>
              <a:rPr lang="fr-FR" sz="1600" dirty="0">
                <a:solidFill>
                  <a:schemeClr val="accent1"/>
                </a:solidFill>
              </a:rPr>
              <a:t> of </a:t>
            </a:r>
            <a:r>
              <a:rPr lang="fr-FR" sz="1600" dirty="0" err="1">
                <a:solidFill>
                  <a:schemeClr val="accent1"/>
                </a:solidFill>
              </a:rPr>
              <a:t>Nasolabial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Folds</a:t>
            </a:r>
            <a:r>
              <a:rPr lang="fr-FR" sz="1600" dirty="0">
                <a:solidFill>
                  <a:schemeClr val="accent1"/>
                </a:solidFill>
              </a:rPr>
              <a:t> » </a:t>
            </a:r>
            <a:r>
              <a:rPr lang="fr-FR" sz="1600" dirty="0" err="1">
                <a:solidFill>
                  <a:schemeClr val="accent1"/>
                </a:solidFill>
              </a:rPr>
              <a:t>Galaradi</a:t>
            </a:r>
            <a:r>
              <a:rPr lang="fr-FR" sz="1600" dirty="0">
                <a:solidFill>
                  <a:schemeClr val="accent1"/>
                </a:solidFill>
              </a:rPr>
              <a:t> H</a:t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et </a:t>
            </a:r>
            <a:r>
              <a:rPr lang="fr-FR" sz="1600" dirty="0" smtClean="0">
                <a:solidFill>
                  <a:schemeClr val="accent1"/>
                </a:solidFill>
              </a:rPr>
              <a:t>al. </a:t>
            </a:r>
            <a:r>
              <a:rPr lang="fr-FR" sz="1600" dirty="0">
                <a:solidFill>
                  <a:schemeClr val="accent1"/>
                </a:solidFill>
              </a:rPr>
              <a:t>- </a:t>
            </a:r>
            <a:r>
              <a:rPr lang="fr-FR" sz="1600" dirty="0" err="1">
                <a:solidFill>
                  <a:schemeClr val="accent1"/>
                </a:solidFill>
              </a:rPr>
              <a:t>Dermatol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Surg</a:t>
            </a:r>
            <a:r>
              <a:rPr lang="fr-FR" sz="1600" dirty="0">
                <a:solidFill>
                  <a:schemeClr val="accent1"/>
                </a:solidFill>
              </a:rPr>
              <a:t>  </a:t>
            </a:r>
            <a:r>
              <a:rPr lang="fr-FR" sz="1600" dirty="0" err="1">
                <a:solidFill>
                  <a:schemeClr val="accent1"/>
                </a:solidFill>
              </a:rPr>
              <a:t>submitted</a:t>
            </a:r>
            <a:r>
              <a:rPr lang="fr-FR" sz="1600" dirty="0">
                <a:solidFill>
                  <a:schemeClr val="accent1"/>
                </a:solidFill>
              </a:rPr>
              <a:t> 2014</a:t>
            </a:r>
          </a:p>
          <a:p>
            <a:pPr marL="403622" indent="0">
              <a:buNone/>
            </a:pPr>
            <a:r>
              <a:rPr lang="fr-FR" sz="1600" dirty="0">
                <a:solidFill>
                  <a:schemeClr val="accent1"/>
                </a:solidFill>
              </a:rPr>
              <a:t/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« A five-patient prospective pilot </a:t>
            </a:r>
            <a:r>
              <a:rPr lang="fr-FR" sz="1600" dirty="0" err="1">
                <a:solidFill>
                  <a:schemeClr val="accent1"/>
                </a:solidFill>
              </a:rPr>
              <a:t>study</a:t>
            </a:r>
            <a:r>
              <a:rPr lang="fr-FR" sz="1600" dirty="0">
                <a:solidFill>
                  <a:schemeClr val="accent1"/>
                </a:solidFill>
              </a:rPr>
              <a:t> of a </a:t>
            </a:r>
            <a:r>
              <a:rPr lang="fr-FR" sz="1600" dirty="0" err="1">
                <a:solidFill>
                  <a:schemeClr val="accent1"/>
                </a:solidFill>
              </a:rPr>
              <a:t>polycaprolactone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based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dermal</a:t>
            </a:r>
            <a:r>
              <a:rPr lang="fr-FR" sz="1600" dirty="0">
                <a:solidFill>
                  <a:schemeClr val="accent1"/>
                </a:solidFill>
              </a:rPr>
              <a:t> filler for Hand </a:t>
            </a:r>
            <a:r>
              <a:rPr lang="fr-FR" sz="1600" dirty="0" err="1">
                <a:solidFill>
                  <a:schemeClr val="accent1"/>
                </a:solidFill>
              </a:rPr>
              <a:t>rejuvenation</a:t>
            </a:r>
            <a:r>
              <a:rPr lang="fr-FR" sz="1600" dirty="0">
                <a:solidFill>
                  <a:schemeClr val="accent1"/>
                </a:solidFill>
              </a:rPr>
              <a:t> » </a:t>
            </a:r>
            <a:r>
              <a:rPr lang="fr-FR" sz="1600" dirty="0" err="1">
                <a:solidFill>
                  <a:schemeClr val="accent1"/>
                </a:solidFill>
              </a:rPr>
              <a:t>Figueiredo</a:t>
            </a:r>
            <a:r>
              <a:rPr lang="fr-FR" sz="1600" dirty="0">
                <a:solidFill>
                  <a:schemeClr val="accent1"/>
                </a:solidFill>
              </a:rPr>
              <a:t> VM </a:t>
            </a:r>
            <a:r>
              <a:rPr lang="fr-FR" sz="1600" dirty="0" smtClean="0">
                <a:solidFill>
                  <a:schemeClr val="accent1"/>
                </a:solidFill>
              </a:rPr>
              <a:t>et al. </a:t>
            </a:r>
            <a:r>
              <a:rPr lang="fr-FR" sz="1600" dirty="0">
                <a:solidFill>
                  <a:schemeClr val="accent1"/>
                </a:solidFill>
              </a:rPr>
              <a:t/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J </a:t>
            </a:r>
            <a:r>
              <a:rPr lang="fr-FR" sz="1600" dirty="0" err="1">
                <a:solidFill>
                  <a:schemeClr val="accent1"/>
                </a:solidFill>
              </a:rPr>
              <a:t>Cosmet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Dermatology</a:t>
            </a:r>
            <a:r>
              <a:rPr lang="fr-FR" sz="1600" dirty="0">
                <a:solidFill>
                  <a:schemeClr val="accent1"/>
                </a:solidFill>
              </a:rPr>
              <a:t> 2013; 13: </a:t>
            </a:r>
            <a:r>
              <a:rPr lang="fr-FR" sz="1600" dirty="0" smtClean="0">
                <a:solidFill>
                  <a:schemeClr val="accent1"/>
                </a:solidFill>
              </a:rPr>
              <a:t>73-79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3FAC-A2BD-4395-90A0-809FE76F46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6" name="Image 5" descr="Ellansé packa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199579" cy="849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65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ART-FILLER (</a:t>
            </a:r>
            <a:r>
              <a:rPr lang="fr-FR" b="1" dirty="0" err="1" smtClean="0">
                <a:solidFill>
                  <a:schemeClr val="accent1"/>
                </a:solidFill>
              </a:rPr>
              <a:t>Filorga</a:t>
            </a:r>
            <a:r>
              <a:rPr lang="fr-FR" b="1" dirty="0" smtClean="0">
                <a:solidFill>
                  <a:schemeClr val="accent1"/>
                </a:solidFill>
              </a:rPr>
              <a:t>)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5688632" cy="4781128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4 produits de rhéologie différente</a:t>
            </a:r>
          </a:p>
          <a:p>
            <a:pPr lvl="1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Rides fines / Universel / </a:t>
            </a:r>
            <a:r>
              <a:rPr lang="fr-FR" sz="2000" dirty="0" err="1" smtClean="0">
                <a:solidFill>
                  <a:schemeClr val="accent1"/>
                </a:solidFill>
              </a:rPr>
              <a:t>Lip</a:t>
            </a:r>
            <a:r>
              <a:rPr lang="fr-FR" sz="2000" dirty="0" smtClean="0">
                <a:solidFill>
                  <a:schemeClr val="accent1"/>
                </a:solidFill>
              </a:rPr>
              <a:t> / Volume</a:t>
            </a:r>
          </a:p>
          <a:p>
            <a:pPr lvl="1"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Technologie « TRI-AL »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3 curseurs de formulation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</a:t>
            </a:r>
            <a:r>
              <a:rPr lang="fr-FR" sz="1800" dirty="0" smtClean="0">
                <a:solidFill>
                  <a:schemeClr val="accent1"/>
                </a:solidFill>
              </a:rPr>
              <a:t>Pourcentage d’AH libre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	Quantité chaines longues et très longues</a:t>
            </a:r>
          </a:p>
          <a:p>
            <a:pPr lvl="1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	Taux de réticulation</a:t>
            </a:r>
          </a:p>
          <a:p>
            <a:pPr lvl="1">
              <a:buNone/>
            </a:pPr>
            <a:endParaRPr lang="fr-FR" sz="1800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Etude </a:t>
            </a:r>
            <a:r>
              <a:rPr lang="fr-FR" sz="2800" dirty="0" err="1" smtClean="0">
                <a:solidFill>
                  <a:schemeClr val="accent1"/>
                </a:solidFill>
              </a:rPr>
              <a:t>prémarketing</a:t>
            </a:r>
            <a:r>
              <a:rPr lang="fr-FR" sz="2800" dirty="0" smtClean="0">
                <a:solidFill>
                  <a:schemeClr val="accent1"/>
                </a:solidFill>
              </a:rPr>
              <a:t> (marquage CE)</a:t>
            </a:r>
          </a:p>
          <a:p>
            <a:pPr lvl="1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Loi </a:t>
            </a:r>
            <a:r>
              <a:rPr lang="fr-FR" sz="2000" dirty="0" err="1" smtClean="0">
                <a:solidFill>
                  <a:schemeClr val="accent1"/>
                </a:solidFill>
              </a:rPr>
              <a:t>Huriet</a:t>
            </a:r>
            <a:r>
              <a:rPr lang="fr-FR" sz="2000" dirty="0" smtClean="0">
                <a:solidFill>
                  <a:schemeClr val="accent1"/>
                </a:solidFill>
              </a:rPr>
              <a:t>, 60 patients (SNG et pattes d’oie)</a:t>
            </a:r>
          </a:p>
          <a:p>
            <a:endParaRPr lang="fr-F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VOLUMA (</a:t>
            </a:r>
            <a:r>
              <a:rPr lang="fr-FR" dirty="0" err="1" smtClean="0">
                <a:solidFill>
                  <a:schemeClr val="accent1"/>
                </a:solidFill>
              </a:rPr>
              <a:t>Allergan</a:t>
            </a:r>
            <a:r>
              <a:rPr lang="fr-FR" dirty="0" smtClean="0">
                <a:solidFill>
                  <a:schemeClr val="accent1"/>
                </a:solidFill>
              </a:rPr>
              <a:t> – </a:t>
            </a:r>
            <a:r>
              <a:rPr lang="fr-FR" dirty="0" err="1" smtClean="0">
                <a:solidFill>
                  <a:schemeClr val="accent1"/>
                </a:solidFill>
              </a:rPr>
              <a:t>Vycross</a:t>
            </a:r>
            <a:r>
              <a:rPr lang="fr-FR" dirty="0" smtClean="0">
                <a:solidFill>
                  <a:schemeClr val="accent1"/>
                </a:solidFill>
              </a:rPr>
              <a:t> T.)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sz="2700" dirty="0" smtClean="0">
                <a:solidFill>
                  <a:schemeClr val="accent1"/>
                </a:solidFill>
              </a:rPr>
              <a:t>Etude </a:t>
            </a:r>
            <a:r>
              <a:rPr lang="fr-FR" sz="2700" dirty="0" err="1" smtClean="0">
                <a:solidFill>
                  <a:schemeClr val="accent1"/>
                </a:solidFill>
              </a:rPr>
              <a:t>pivotale</a:t>
            </a:r>
            <a:r>
              <a:rPr lang="fr-FR" sz="2700" dirty="0" smtClean="0">
                <a:solidFill>
                  <a:schemeClr val="accent1"/>
                </a:solidFill>
              </a:rPr>
              <a:t>, </a:t>
            </a:r>
            <a:r>
              <a:rPr lang="fr-FR" sz="2700" dirty="0" err="1" smtClean="0">
                <a:solidFill>
                  <a:schemeClr val="accent1"/>
                </a:solidFill>
              </a:rPr>
              <a:t>Dermatol</a:t>
            </a:r>
            <a:r>
              <a:rPr lang="fr-FR" sz="2700" dirty="0" smtClean="0">
                <a:solidFill>
                  <a:schemeClr val="accent1"/>
                </a:solidFill>
              </a:rPr>
              <a:t> </a:t>
            </a:r>
            <a:r>
              <a:rPr lang="fr-FR" sz="2700" dirty="0" err="1" smtClean="0">
                <a:solidFill>
                  <a:schemeClr val="accent1"/>
                </a:solidFill>
              </a:rPr>
              <a:t>Surg</a:t>
            </a:r>
            <a:r>
              <a:rPr lang="fr-FR" sz="2700" dirty="0" smtClean="0">
                <a:solidFill>
                  <a:schemeClr val="accent1"/>
                </a:solidFill>
              </a:rPr>
              <a:t> 2013 : FDA </a:t>
            </a:r>
            <a:r>
              <a:rPr lang="fr-FR" sz="2700" dirty="0" err="1" smtClean="0">
                <a:solidFill>
                  <a:schemeClr val="accent1"/>
                </a:solidFill>
              </a:rPr>
              <a:t>approval</a:t>
            </a:r>
            <a:r>
              <a:rPr lang="fr-FR" sz="2700" dirty="0" smtClean="0">
                <a:solidFill>
                  <a:schemeClr val="accent1"/>
                </a:solidFill>
              </a:rPr>
              <a:t> </a:t>
            </a:r>
            <a:br>
              <a:rPr lang="fr-FR" sz="2700" dirty="0" smtClean="0">
                <a:solidFill>
                  <a:schemeClr val="accent1"/>
                </a:solidFill>
              </a:rPr>
            </a:br>
            <a:r>
              <a:rPr lang="fr-FR" sz="2700" dirty="0" smtClean="0">
                <a:solidFill>
                  <a:schemeClr val="accent1"/>
                </a:solidFill>
              </a:rPr>
              <a:t>(seul </a:t>
            </a:r>
            <a:r>
              <a:rPr lang="fr-FR" sz="2700" dirty="0" err="1" smtClean="0">
                <a:solidFill>
                  <a:schemeClr val="accent1"/>
                </a:solidFill>
              </a:rPr>
              <a:t>volumateur</a:t>
            </a:r>
            <a:r>
              <a:rPr lang="fr-FR" sz="2700" dirty="0" smtClean="0">
                <a:solidFill>
                  <a:schemeClr val="accent1"/>
                </a:solidFill>
              </a:rPr>
              <a:t> US)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Espace réservé du contenu 5" descr="Voluma durabilit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4774505" cy="3312368"/>
          </a:xfrm>
        </p:spPr>
      </p:pic>
      <p:sp>
        <p:nvSpPr>
          <p:cNvPr id="7" name="ZoneTexte 6"/>
          <p:cNvSpPr txBox="1"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235 patients injectés, 47 patients contrôles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Perte de volume du tiers moyen de la face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+1 sur une échelle de vieillissement de 6 : 85.6% à 6 mois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Correction maintenue à 2 ans : 1 cas sur 2 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5" name="Image 4" descr="Volu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2207966" cy="1296144"/>
          </a:xfrm>
          <a:prstGeom prst="rect">
            <a:avLst/>
          </a:prstGeom>
        </p:spPr>
      </p:pic>
      <p:pic>
        <p:nvPicPr>
          <p:cNvPr id="8" name="Image 7" descr="voluma B&amp;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429000"/>
            <a:ext cx="3623187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 w="190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VOLBELLA (</a:t>
            </a:r>
            <a:r>
              <a:rPr lang="fr-FR" dirty="0" err="1" smtClean="0">
                <a:solidFill>
                  <a:schemeClr val="accent1"/>
                </a:solidFill>
              </a:rPr>
              <a:t>Allergan</a:t>
            </a:r>
            <a:r>
              <a:rPr lang="fr-FR" dirty="0" smtClean="0">
                <a:solidFill>
                  <a:schemeClr val="accent1"/>
                </a:solidFill>
              </a:rPr>
              <a:t> – </a:t>
            </a:r>
            <a:r>
              <a:rPr lang="fr-FR" dirty="0" err="1" smtClean="0">
                <a:solidFill>
                  <a:schemeClr val="accent1"/>
                </a:solidFill>
              </a:rPr>
              <a:t>Vycross</a:t>
            </a:r>
            <a:r>
              <a:rPr lang="fr-FR" dirty="0" smtClean="0">
                <a:solidFill>
                  <a:schemeClr val="accent1"/>
                </a:solidFill>
              </a:rPr>
              <a:t> T.)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sz="3100" dirty="0" smtClean="0">
                <a:solidFill>
                  <a:schemeClr val="accent1"/>
                </a:solidFill>
              </a:rPr>
              <a:t>Etude </a:t>
            </a:r>
            <a:r>
              <a:rPr lang="fr-FR" sz="3100" dirty="0" err="1" smtClean="0">
                <a:solidFill>
                  <a:schemeClr val="accent1"/>
                </a:solidFill>
              </a:rPr>
              <a:t>postmarketing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Espace réservé du contenu 3" descr="Volbella postmarket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996445" cy="3425523"/>
          </a:xfrm>
          <a:ln w="19050"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51520" y="5229200"/>
            <a:ext cx="8640960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62 patients injectés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Volume ou correction asymétries lèvres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83.6% puis 93% après retouche : satisfaits à extrêmement satisfaits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75% puis 93% après retouche: ravis du naturel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62% aucune éviction sociale</a:t>
            </a:r>
          </a:p>
        </p:txBody>
      </p:sp>
      <p:pic>
        <p:nvPicPr>
          <p:cNvPr id="6" name="Image 5" descr="products-juvedermvolb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1944216" cy="1400854"/>
          </a:xfrm>
          <a:prstGeom prst="rect">
            <a:avLst/>
          </a:prstGeom>
        </p:spPr>
      </p:pic>
      <p:pic>
        <p:nvPicPr>
          <p:cNvPr id="7" name="Image 6" descr="volbella indica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68960"/>
            <a:ext cx="3273091" cy="18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660</Words>
  <Application>Microsoft Office PowerPoint</Application>
  <PresentationFormat>Affichage à l'écran (4:3)</PresentationFormat>
  <Paragraphs>138</Paragraphs>
  <Slides>18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Produits de comblement Tendances </vt:lpstr>
      <vt:lpstr>PRODUITS</vt:lpstr>
      <vt:lpstr>Belotero Volume (Merz Aesthetics)</vt:lpstr>
      <vt:lpstr>ELLANSE (Sinclair Pharma)</vt:lpstr>
      <vt:lpstr>ELLANSE (Sinclair Pharma)</vt:lpstr>
      <vt:lpstr>ELLANSÉ™ Clinical Studies</vt:lpstr>
      <vt:lpstr>ART-FILLER (Filorga)</vt:lpstr>
      <vt:lpstr>VOLUMA (Allergan – Vycross T.) Etude pivotale, Dermatol Surg 2013 : FDA approval  (seul volumateur US)</vt:lpstr>
      <vt:lpstr>VOLBELLA (Allergan – Vycross T.) Etude postmarketing</vt:lpstr>
      <vt:lpstr>Vivacy – Gamme DESIRIAL</vt:lpstr>
      <vt:lpstr>Téosyal - Redensity [II] eye</vt:lpstr>
      <vt:lpstr>Pour en finir avec le BDDE!</vt:lpstr>
      <vt:lpstr>TECHNIQUES</vt:lpstr>
      <vt:lpstr>« Blanching » technique</vt:lpstr>
      <vt:lpstr>« Méso-laser » ou « Méso-needling »</vt:lpstr>
      <vt:lpstr>« Méso-laser » ou « Méso-needling »</vt:lpstr>
      <vt:lpstr>Diapositive 17</vt:lpstr>
      <vt:lpstr>Injections des bras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Produits de comblement Quoi de neuf?</dc:title>
  <dc:creator>SecouR</dc:creator>
  <cp:lastModifiedBy>SecouR</cp:lastModifiedBy>
  <cp:revision>95</cp:revision>
  <dcterms:created xsi:type="dcterms:W3CDTF">2014-01-12T14:34:48Z</dcterms:created>
  <dcterms:modified xsi:type="dcterms:W3CDTF">2015-01-11T18:38:56Z</dcterms:modified>
</cp:coreProperties>
</file>