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60" r:id="rId4"/>
    <p:sldId id="271" r:id="rId5"/>
    <p:sldId id="268" r:id="rId6"/>
    <p:sldId id="269" r:id="rId7"/>
    <p:sldId id="274" r:id="rId8"/>
    <p:sldId id="273" r:id="rId9"/>
    <p:sldId id="264" r:id="rId10"/>
    <p:sldId id="278" r:id="rId11"/>
    <p:sldId id="265" r:id="rId12"/>
    <p:sldId id="267" r:id="rId13"/>
    <p:sldId id="258" r:id="rId14"/>
    <p:sldId id="261" r:id="rId15"/>
    <p:sldId id="284" r:id="rId16"/>
    <p:sldId id="282" r:id="rId17"/>
    <p:sldId id="289" r:id="rId18"/>
    <p:sldId id="288" r:id="rId19"/>
    <p:sldId id="285" r:id="rId20"/>
    <p:sldId id="283" r:id="rId21"/>
    <p:sldId id="290" r:id="rId22"/>
    <p:sldId id="259" r:id="rId23"/>
    <p:sldId id="257" r:id="rId24"/>
    <p:sldId id="292" r:id="rId25"/>
    <p:sldId id="293" r:id="rId26"/>
    <p:sldId id="29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31BEC-114B-47F6-B271-721BC63CE826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7482-4BB7-4AAB-96D3-CDEF3AFE1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3E20D-7945-4625-83CD-134ED1440BAE}" type="slidenum">
              <a:rPr lang="en-GB"/>
              <a:pPr/>
              <a:t>17</a:t>
            </a:fld>
            <a:endParaRPr lang="en-GB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17C5-7AF3-4438-8628-0E5C063899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 shadeToTitle="1"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19050"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F82D-7768-4E1D-A0BC-DD696DF90135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9E5A-5317-42EA-9F3D-473583EF9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B424-47EA-4FED-A70F-F99EFFF7D12C}" type="datetimeFigureOut">
              <a:rPr lang="fr-FR" smtClean="0"/>
              <a:pPr/>
              <a:t>13/02/2013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78A8-58C1-4C70-B7DA-82F7AF5A08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48872" cy="18722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Tightening</a:t>
            </a:r>
            <a:r>
              <a:rPr lang="fr-FR" dirty="0" smtClean="0"/>
              <a:t> »</a:t>
            </a:r>
            <a:br>
              <a:rPr lang="fr-FR" dirty="0" smtClean="0"/>
            </a:br>
            <a:r>
              <a:rPr lang="fr-FR" dirty="0" smtClean="0"/>
              <a:t>Lasers, </a:t>
            </a:r>
            <a:r>
              <a:rPr lang="fr-FR" dirty="0" err="1" smtClean="0"/>
              <a:t>radio-fréquences</a:t>
            </a:r>
            <a:r>
              <a:rPr lang="fr-FR" dirty="0" smtClean="0"/>
              <a:t>, ultrasons</a:t>
            </a:r>
            <a:br>
              <a:rPr lang="fr-FR" dirty="0" smtClean="0"/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Ce qui marche vraiment 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19872" y="5661248"/>
            <a:ext cx="5256584" cy="792088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/>
              <a:t>Dr LE PILLOUER-PROST Anne, dermatologue, Marseille</a:t>
            </a:r>
          </a:p>
          <a:p>
            <a:pPr algn="l"/>
            <a:r>
              <a:rPr lang="fr-FR" sz="1800" dirty="0" smtClean="0"/>
              <a:t>Dr ROSSI Bernard, dermatologue, Rouen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692696"/>
            <a:ext cx="7992888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IMCAS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Cours International sur le Vieillissement Cutané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15 ans de diversité, d’engagement et d’innovation scientifique en chirurgie esthétique et dermatologie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Ultrasons focalisés haute intensité</a:t>
            </a:r>
            <a:endParaRPr lang="fr-FR" dirty="0"/>
          </a:p>
        </p:txBody>
      </p:sp>
      <p:pic>
        <p:nvPicPr>
          <p:cNvPr id="4" name="Espace réservé du contenu 3" descr="IFUS princip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137"/>
            <a:ext cx="8229600" cy="43740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fr-FR" sz="4900" b="1" dirty="0" smtClean="0">
                <a:solidFill>
                  <a:schemeClr val="accent2">
                    <a:lumMod val="75000"/>
                  </a:schemeClr>
                </a:solidFill>
              </a:rPr>
              <a:t>Ce qui marche vraiment ?</a:t>
            </a:r>
            <a:br>
              <a:rPr lang="fr-FR" sz="49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dirty="0" smtClean="0"/>
              <a:t>Prochain épisode … IMCAS … 2014!</a:t>
            </a:r>
            <a:endParaRPr lang="fr-FR" dirty="0"/>
          </a:p>
        </p:txBody>
      </p:sp>
      <p:sp>
        <p:nvSpPr>
          <p:cNvPr id="8194" name="AutoShape 2" descr="data:image/jpeg;base64,/9j/4AAQSkZJRgABAQAAAQABAAD/2wCEAAkGBhMSEBUUEhQWFBUWGRoYGBcXGBgYFxgVFRYYFBYYFRQcHCYeGBokGhQYHy8gJCopLCwsFR4xNTAqNScrLCkBCQoKDgwOGg8PGiwkHyQsLCwsLCwsKiwsLCwtLCkpLCwsLCwsLCwsLCwpLCwsLCwsLCwsLCwsLCwsLCwsLCwsKf/AABEIAMIBAwMBIgACEQEDEQH/xAAcAAACAgMBAQAAAAAAAAAAAAAFBgMEAAIHAQj/xABPEAACAQIEAwQFCQUEBwUJAAABAgMAEQQSITEFQVEGEyJhBzJxgZEUI0JSkqGx0fAVYsHS4TNyssJDU4KTorPxFhdkdJQlJjQ1NlRlc7T/xAAaAQACAwEBAAAAAAAAAAAAAAACAwABBAUG/8QANBEAAgEDAgQDBgUEAwAAAAAAAAECAxEhEjEEE0FRImHwM3GRocHRFDKBseEjNEJiBVLx/9oADAMBAAIRAxEAPwAH3XlW6wVZ7oV6I67bmcVQKjwVGIavslZBhCzAKLk7AVTmrZL0diiIa27imRuzOVQWkS/QDN7r3FU8RhGj1Dr7oVP3srVn/Fxe2TQuEkleWAZh8A7myqW9gJomnZaY7qE/vMoPwveh+N7Q4gGyyy26WCj3AIKGS8enJ1kk+LfnU1VZbWRWmjHe7+Ayr2acHUr8fZ5GvTwIgC5Xn9be3h1t57+VK68VlO8sn2m/OpPlrneWT4tUcavWRNVLpEN/sp78h517+zW6A+8XoMJm+vJ8TUysfryfE0Xj7geDsETgzzFe/Jqpx4hx/pH+JqUYl7Dxk33uoJ/w1LyKtEtLh6sDD6VFhcTfdgfu/wAtqIqoNL1DFDAr9tMNfDKOsi77eq+9I+EjNwGtlfQmwuBmOoPKuldqMNmgAuB4r39iOd+VJYwdyz2sPCNAAFGgBUX1110rFXfjNdLESlicMZM7J4tLnYWXlYachyryeExix5akfVvtfoQdbedE41UnIrlWZSrgNZWFhsSADfax2PS1SjBiSwOhS0b5bWbMWVGXW18wjUn94HWlJXDuUsFAe8KEaqR1IHK5XW4GnttsdLUMZAubQ3sq3P71vEL87EEX8qMYWZ8JiR317FMqtb1QHzI1ra5JEsRvYMOlDp3R2kIyoGdmAveytYqul9quWEHDLKOBw5dyoF/CT7gQTbkDy161XJNgw6/htV6K0ZchlbMjIfW+mtr7cjr7qglk+byaEB3On7wQD/DVYsXbJ536CYSKt0zAlCeXNcw20J1/Ki/CYx3GJdVQm6DxXzKkmfVOVydCdd9KD4ZV7tyylrMuoIFgQ+hHO5HL6p61LDjGFwqBR1tr7CxqN2JZPcsHhrMrWFtLAn62fQW5kry8q9/YjF7XAOrWtyzjy6kioDipGtdjodACdPYBtp061CZm0ux1038/btSkn3Gtx7Fp+BuOYuLcvL+lUcVhXzjw6E6W1Gp28ta9EjkkAtfXn05fjWySPyY6nQm9hf62+n8KJXBdnsRcSgyMR5/D9be6p0xZjzKtgXHrc7aEAHl1+HSs4nhpVAMmVhqAym4sOjDQjX76rMpNrixAA5X00+NG10Yv3FpJUtqlz1uR91ZUS4U2Gh2H4VlDpLudTMVYIqumKtTHXS5hg5ZUMVTQ4iRFtGwQn6WVWPxIqXuq9ENC5J4YSg45QL4i2LZSVxEjHpcKLe4UCxGGxn0mYjzdj/GnLuq97mijUUdkinCT3bOeSYaXmfvb86rtE/6v+ddJbBId1BqB+ARNyt76cuIXUXyZdDnJduv6+NeB26/r4048X7NZULodALkHew86Vw3WtEJqauhTi4uzI1DHY/d/Wp0w7n6X6+NM3AeAZ0DsdDsB9+vKj0PBYl2X460ifERi7DI0pNXEaHhrn6X6+1V2Ds9iDs34j/NTumEUbKB7qm7mkPiX0Gx4fuLvDuzzqLyStfopYfiTRvC4UoLZmbzY3NWkiqcRUuVVvcdGjYXO1EBaJFAveQaDf1HqnNwPulRnv6osWvYyMvhB0JW17W/d3pufh6yMisLi5NvYjfnV3F8HEoAk8QBuBra9iNRz3O/Wlqkp3kDNuDUTkMfDZJnsAzMeY3DeRB3qXi3Cu4lEExGpb59fVKMoyZ0+iVddR+8fI10OfsHET68ig2uEOTNpY3IG3kPPrXOeLcIgW4BcMtw2t7MLdbaHxD4Ulw5ayOg9bwRY3iayx4dWUCWE6tdcpAy5dCNPUBI2JJ010qM8dj6pC3NvrHoF0sOp5+yqLYa4uTr7Ntf+lbHDDe+gGp039t6TJ6stmqK0qyRdzwZR4lNrA+HbbXz1+69VJ4oidGGvT9eXnUcPDmcnLdhzIByi2p8R0rfBQZmGQA/vMQFHx/60KSXUJtvoR4fhtnVhZgCGIOxC6+Lll018qJy4UNmkckBiT4RbMzG5yLbTnbrvoKsGGKNCznvmFvCNFzE6ac9eZv7L1FwzFK7GWUgkeqoBsg62tv8Af76BzbQSppOz3NZOGKFW/rMQoF9Brc2/ui+vMnzrb9kRWJsbDQan2/iTXmIxa/K/nPCiLZBY2JIF+W+pufZ0q7h8dHkAJsb3NhfUkm1x7aC8kkw9MW7FD9mR3zbHfe2u96ikwKqSQLDn0F+RFWpOJor88pB8VjvcaWt0NSniEZG9/cfyq9UitMXgGGAaDUgXNrkgEje3uGvlQmeFxc6kb8/179qLyYhQ9gbfVJ59bVKJkPMX6dT/AAPspupoVoi3YERk5RqdhzNZRMYmLnv/ALJ/GvKLU+wOiPdHXP2PIXy5bf1rMZwZ42A9a/MD7qa2cXqN2BqlWkW6URRbAODbKb71omFJvYHTfypyBvWzZQDtV899iuQhIyVsFq1NFdjpbX3VVxDBRTtaF8s0LBd9KhfisQ0La+w0M4hjzSpjuJkSH3fhUUi+WPp4tFzb7j+VLzYbD/KgM3gIzWy6X6bbHegC8SJrxMd47+VqbCq43sLlR1WudFi4lCNm09h/KphxWL633GkFOIGpVx5pTlcaqY+LxWL633H8q2HFIvrfcaSsNjLnnU8eKPQ1Vw1THFOJx9fuNSjicfX7jStC96MYXAEi59w8upoHOw6NG4SbjMaMrb2JB0PNW8qsp2zTlqByba1uQtvehknDC62AO9/uP51TPAmXcVFXcVYVPhdTuMeK7X4eSNo5FZlYZW1t4WFmtYe0VQXhvBmuO7XxDYl/bp560tY7Bst2ANvvFC2xBB50Sq6gXw0ol/tR2Hwts2CY5uayPmVr7BQU08yzAUjzKVIRlsASH+tcWsQeoubDbSmn9rkDW9CeIMJWzAG9tfP9A1clFq6BjGSdmBsRxmcrkvvpsNgbWAAsNvOo8RiDe+a11B0uNSNbgeenuqeXDk/9P1zqGaPQfrmT/GlpLoMerqeR8SIVdblWBuR05eyoJsSGck9duQG4A8qww148Yvtzq7IF3N8Y5cqWJJtv1JYknao8OT84BfbX4irzqpstgSL330ubjn517lCgmwGhBNzzItufIUF8WLcc3KEx8CDW1j/iqDLrY387+XWisWXOmgOTfnY5idr671piYgdSoubnQnU313Pn+FFdAuLZTlGwzaaaafrasi0J/XLY1NPEL89hbXy9nXSvDCAGOu346VL4Bs7kPyhudj7hWVuIrczWUWCsn0hNLaohNWYwEGxqoh1qopWuSUrMJrNYVW+U3O9ettrvQ8y+KqjAuU7JG2JTKet+dUW7PzzXZMmU7XJB002t5Uaw2G70WOw1/pQri/a2XCSNGmQAagFb72O/tNBdJ2NEG2rlR/Rpi327r7Z/lqlJ6F8WxuTD9tv5Kik9MWLXZo/sD868Hpmxf1ovsD86PHmM8f8AqTj0K4rrD9tv5KkT0M4oc4ftt/JUCemPF9Y/sD86lT0v4vrH9j+tTHmX4/8AUsL6IMT1h+238lTL6JMR1i+038tQJ6WcSecf2P61MnpUxPWP7H9amCWn5fMs4f0WTqQSYvtH+Wpl9GM45xfaP8tV4/SdiDzj+z/Wrf8A3hz6EFLH93+tTBaVTyLOF9HcoIzGOw6Mf5aMQ9lHBuSvxP5ULwXbqVib5Ps/1orB2ocnXL8P60HguG+dboEsPwO29vdWYvgQZdDrbatsPxoEa2r3FceRBoLm3uvajtCwlc9SwKuK7LuQ3hvqVI6gC9x5UhcYwhhkaN0II66HUXH3V0PEdrXCsPpXJB0IUbZQLUg8fxZmmd3a7GwOg+ioGw9grPG2rqdC9S2dPr5C9iJh9X76s9ncEZ5mRUBspJ52F1BNue+1V8REv1vuoj2Z42mClMjZmzIVsuUHVlO5BH0ac7WMsuZ5fIll7MS63iAsCRpuRsNtL9aTuKgpK6FQCpItXSJfSbD/AKub4x/y1zzjmIWfESyg2DsWsRqL23tpVJ33Qq1RdfmifgnZ9sSjuPCqaE2JF9NNNdjQLiuEyMRfMNbML6gErce8U09mu08eGgeF+8s7Z8yH93JlZLgldjo17gaGgfF3EpGS3hVmIBvpnLE+3xXtvvVrcCWr/L6AeSRiTc77EaeVvZb8K9SY5SL62IPu8Q/A1JMthtceZ/Gog46C5uOe46+6jM2xo+KbJe5BzfwqQ4lrgE6KLn3jX+HwrRLGwyixBPPl7/KtUfmQNRc76/VG9WS5mc6X5anrrsK3jlfb49BbUDTnXo9gv/Ebn2DanbFdg+5wizPmLZsrLbwre9rN10t0q7XKvZ2ErvG6n/hrKmxTjO2415bVlCEfTU0YcW50K7mzm/KikUl6ocQIDk0um2nYKpZrUVcTiLUJaTXzq3jJb9aHMbmttNYMFWeRm4VPoaQu3filkPmPwFOeHmAUW99J3aNQ+JKFgoZgCx2FwNTrWVxtK5sjPw2Oay4aV2IjR3tvlUtb4Ct14Ji//t597f2T77W9Wur9k+B4bCtL3/EML3cgvlzosistwGBzkaZjpY9eoIqHtUy8JxrLi1aePFBYX8AleDMgukdh4SMx25mm4JqYhpwfFZS3cTZVzBj3b2BT17m2lrG99qs4PgmKkQOkEzI3qsqMVPLQgWOoNdf4Rx/BQpgopsXEZGRnnAVXSSSe5bvJl8MZVyx1+6vOC8RwGGwMOHlxCWTEyJeGYBsnfStG0mU3MRGW/LxDlVYLuzj9nRirgqy6EMCCCORB2ozDwXFHKBBKc4zLaNvEtgbrpqLMNuoph9JXDMOWbFRYuGZndU7qMqckYQgEkMSfVAvYDWj/AGC7Yxx8PXvWizYYsqhntKUcgjIlvF62XQ/RqSSQSkxJw3BsSxGWGU5iVHgbVlvmUaasMrXG/hNEcNwzEBxE0MgdhdUKMGIG5C7kaHXyroU3aOD5XG3fYfJBHJL4ZLqZJmt4SBdnyiQ2A+mOtQx8Yw8kuDnXExMYc8bFz3bEPG/idTYgZgov+/QYGKTQonAYiDxSQyIu12RgNeVyKYcFw3EMoIje1rhiCAV3H3UefiuGxEc8RnjQOxDFpC2xFzGGNshtpl099T8Y4uO5Xup1ZgVHzZ9YbNdRcAW1FLmk8j4VZbWBgwcoW4IPsv8AjQrEYtjodPbpRzDkZNXC+TMBQziHDlbxd5FfzkUDelSqJNJDoy3uAMZigB5fiaXMU96aMRwMsf7WD/erVOXs0PpTQf71aKLS3FzncVGHM7UPne5vTbiOzl/9Nhh5d8tUpeyw/wBfhv8AfpTOYjNJinIarSU1ydlB/r8L/v0qtL2T/wDEYT/1CVfMQtilM1RJfcctPcRr7iNKZ5uyX/iMJ/6hKF4jg/d3PewMLahZVY+4Dc0SknsCVFJJta4393Oo2wx5eXPr6te4taghw+a/l+vxq7FM9ZbH/ZP3mtAP4fd+Wp99amKtWFXYoIcMUF7EXBDLpY2zKUXcgDxMNSbX67Hr0+P+UcCEjWDBMxGbQsklmYjro3nXF+H4jI+9gRYn3hh96imePidsNJED6xJvzAksSAL663qalG9yrN7C5LHck5h/00rK2nw9mIBJ+FZQ6kMsz6Shlofxom4PI70vR+kKH/Vyf8H515je3ULrYRyD7P51pjwlZSvpMM+KpOLWoulr14EoHH2qjvqj/wDD+dXH7W4fLYRy5upyfzVofD1V/izKq1N7yQVSW21J3aie8r/rkKI/9rYuaP8A8P8ANS3x7jcckjEK4v1y9B50E+HqLLiOpVot2TBnEuBgKjtKqrJcoSG1Cmx26GqeN4KY40lDB0csAy7ZktcHoddq6C3ZOTH4PhIj7tVHeh88iqbNiB6qk5n0B9XX40j8YxJjfEYZLCEYl3VbXylC8S2Y6jwGx65RfYUTjFL13NydyZezwEUcrSqqSXykhtSlgw9xNqkxnAXgMZcju5BmSQXKldLkdbX286ZMVwWefg3Du5ikls+Kv3aM9ryi18oNr2O/Spe2URw/DcBhJdJ0E0rpzjWViUVuh12/dNGoRdr+f1CuL/EuAtA6oSGdgCFAN7P6h9/SiMfZZu+7gugm27vX1/q5rWzeXuor2zxfc8Uhktfu48K9uuRVa33UZ412IOKd8Zw6VZldjIUzZZEdjnIF+ea5sbEedCox6l3ErEYNopWib1kYqfaDbajMnAO6YJM6RubEobkrfbORoptrrV/sxmxXGY2nQK5cu62I8cUZOoOoOZAT50D4njmkxEjtqXdifex0+GnuodEY7hJl9sA8ExjkGVgPcQbEEHmCOdNUHCFREYzIA4zIbNqAbe6h3aIZ8BgJj6+R4yeZEbWT8D8av4rifd4bAvcK3duQSLjR6TOmktQ6E+hLxUSwqpJVkfVXU3U23F+R8qpRRs+HeTvFUIQGuD4cxsvtv5Vbw2N7/A4y+ojKSi2lmJIew8wp+Jqp2fgefA4xEtctBbMwUaOzG7HTlQwoRbv7vp9w3VaugXPhXaKR45lfuxmZVuCFJAvY8td6WpcY3WmHj+FfAyRots7Ye0ljmVu+MitqdD4couOag0qytVVYQTwK1XPHxbdatcV4a8UUcpe6y3KWB1A9bXyJAtQuR6aS3yjgTfWweIB9kU4t/jJ+FFSpqWLC2xa+TMYGm7wAKQpFj6zXKrfmSFJ91QPw5vk/f5xkzZNj/aWzZPbbntRHjJ7rhuFi5zPLiW9l/k8P3RyH/aqab/6dU/8A5A//AMtOVOCxYBsATcOYYYT5xlJyjQ+uBcr7QPd50GZ770440f8Au/B/56X/AJFJsaXPxPwpNWMVsRBnhGCWWZEYXDPGvPQNIqm9raWNtxvRPjHD1gxMsSxQqqylQxzHw5rDMe8HhFwfLr1HtARtsyqSOozpYAfSOaxsPq+VMR4URDHI8TNEyOAyqFLHMwC3K2JHLc7aiwFZr9RklYW8Y3dPbuMPLoD/AKQqLWDZSk2urAHU+6hhgAa5UEW2N9yvkb7048WtP3SmNou7RVvd5iwAUZnypodFNrHe96jx3D8MiSZp484LKoAkIfIgUZWyWNzbnYX5VFOxFC+ROOEtGrZb3F78t2H+Q/Ct2htIq8uY10uL29tWZYSyoq3ZrBQo88zaD2mpsVhGjxrRsNUYr7MoI+OlNbQtRBssBubbVlXThidbfhXtVgsMotSgViJW+SvVtnjWzUCsy0MxXaSJDZbufLQfE1tgO0UUhsfAeV9QffWf8TT1adQ78NW06tL9eRfMdB8enjNHmSheLwbMxyhj7AT/AAquIdoB8K/GFe0E5XA8JZNWjWZtORE6svs2qnjeE5sLNjZlKPPiAIUvbRzJLM2U6lR4VB63qNZ8cNFaYDyU/lWmKgxc1hL3rgajMrHU6Hl5CuRKvDZv1uelgsDHxHikkXBuHCKV47tis2R2S/zoK5spF+dvfSkZSxJYkk3uSSSdOZOpoo0WLdO7bvSmmhQ202tpW2E4NMjBlRwQbg5G0I91LlxEbrIxIbu1UCNxfDiRc0bLhQwNwCpyqwuPf8KHYrhmJwGNKRl1cN82yX+cUnwWt619LjXW4qrPFipcpk7xspuLqdDv08hRHDYrGqLB5dST6p3Y3JFxpck1a4mC6haRh4jxdIOOJM1hl7sTEbBmiySHTpmF/wC6aXePcFaHFPHlJ8RKWuc6MboV63BA9t6r/siUm5VyTqSVbUnrpRfCzYxVCq0lhovhJK/3SRpQ/iIPcJRLfa+0UWEwlwWhjJktyklIYr7rH41r2ghvgsBa9+6e2mli4Jv91qqjs9KzZnzkk3JsSddySaOY2PGKgyySDoLWv8BQ/i6d7Nh8p2uUcPE2F4VMZAVfFMqRqbg92hzM1t7akfDrVTgxJ4Zjv72H/wAZvVXH4XESteTvHba7Bj8NNK8gbFxrljaVV6AHn7qYuJgn68vsLcTzh+DbFWaVSIMLA2dhpdU7yRFDHQMWYCw5LSlI1M+MmxrqVZpmU6EEG1um1BZOCy/Uf7DflQVKsJbFAiQ00ejuUSPicKxAGKw7oLmw71BnjPu8VBZOCy/Uf7DflUcPDcRGwZFkVhsQjXHLpQU6sYvcpok7eTg4xo0N0gVMOhG1oECNb2uHPvq3K4/7PKL6/LybeXya1/jpQSfg8xJJSQkm5ORtzqeVSsmM7vu/nclrZchtb2WpqrwvcGxexko/7PwDmMbIbeRhsD8aWOHyeLUAX0366be+ibQ4wp3Z73Ja2XIbW+FQLwwRnxxSvb2ovvIW/wB9Kq1Iy2Lih7w/CMM+RmcZVGxsoFrWOY20pjT5PIVTBxpOQLkCSMKpvrzJG9+e586QJZDjnjwsWFw8BBYqFF3LZTfPIxzNpferfYXibBzC3dvbMUEoui3U95YnQWFm9oNYeTq3bNjq4VkjpqSPh0HfJhola4HikkuRybwWt5+VJnaHBx4sRQxrhe9zXeRWdMmlja6jMuhNr8uelS9p+OYxRFHhpO8BGqRqHjsGJtle97W1PluLa7YHtNNhbS43DYbLddvCyuhYgoLP4iGF9RbKLbm5Rpwjaz+Yl8yV3YWG7BYhsQkOwVSe/QFowFUkEPpu23/Wh3C8BJNxAq3zkjM9yGDZmy75r+L23ro2I9JeEnFhPPhjYKvzSPHYDZlF7i9je2nlXkXA8XM6SQywTq4IVzpdRocrLmtl0voOl+r5qSWRcXZ5BGG9HxKKe/h22Eg0PMeqdRsfMVlP3C8O3dDvHhzgsD8ysmodh/aFwW94B5V5WfRU/wCxXM8jkcUVA+1fEci90p1b1vIdPfTXHHauY8XxPeTu3Vjb2A2H3V6Ti6rjCy6nnuB4dSnqfQhhize6pDhfDcHnWmHhLEDztbrV7i0ID+EZbAbajTT41xW82O+li4w9l8f3keRj4l28x+vxoph4pWn7qKVoy1zozAeFcxvlPRTSVwHGmOZW5Ai/sOhp5g4gkGK71wzKA2i2uc0ZUanS3ivXVp1ddLS+hyalBQral1I+B4jF4nvMmKmURhSfHOSRI4jXKqm5OZlFv3qJ4bA49ld/lj5Fd41fvpmRmSMS/wBoGyoGVhlLEXJtvVLgna3DYWWYxLiI1eKKNGjMXeAxusjvIT4SWZbWAtlYgirnB+3OGw4lEUUqKzPljVkMcsbRJEiYlTe5BUsWXXxEc9M8qdPJ1IbFXs/xTFYmTuxiZlIR3uZJTpGudhYHfKD8KNQw4oyxxnGSAyQfKAS82iZS9iL3vlRjby86V+x/Glws/ev3n9m6r3WUMGkQoGBbpmJ9oFMkXbSI4qGdvlBKYbuGbMneNJkZO8D3/fJ11uB50uNOkNuXYYsR3kiNjHAji70tnmPhDBWBS+ZWUmxUi9WDh8Usk6NinvDGslw8pDq+XLbW4PjUa9fKqWC7XxR4iWaNZVZ4Sgf5vOZmfvHlk5bgCw5VYHGoZJMVIElHyiPLqVIWQsHbU6lLqLc7E+VW6dIKKYQxsE0SqflhfMQPC8vql2jLC58QDIRp5cjRPA4CbNKGxTfNv3ZN5SL5cxO+gFm1/dvS9LjYmXDLZ7wrlbax8Zc5Of0iNegpo4dxhHMxCShZnznVBcFSrKb7+sdvLneglGkkPjCT2RLw3DTSID37BmZlAJc+JdfWBsNOdaYhJ+47xpWU5WKi76hDY+MaX8t7CiXDJu7jy5DZmclVItlbQAc9LCh2N4sqxPFZwWRlym2Q5iSrnmGA6dPKluFF7BaJX2AcE0sqyOcS8SxhSxLSkWZsg9XzI+NRx4PFGSZGxLoYSgPimfMJDZCmXUg3HxqKHHRRJLHMshEqqPBlvZXD/S62A+NeQ9sUEuIdhKnfd2F7opdEi2Ult7gBTpzNHThTcfXl/IqommwaOIYhsUMOMS9zIIw4kcqSWyqwIOxuPjVfD4nFy4sYZMTJcuyZzJIFGS+ZjrcAZTVWHikSY5J1QrEkiuqLbMFQgqtzpfwi58zVs9pcNHK8kMcisY3CswiY97LIXZnB8JUJ4ALHRjRKlTYlgjFdoMUkrRvPMpVijfOyaFWytpmvpY0axnC8es6Qri3Z2dkPzsyhciszObnxIAj+Jbi6Eb0u9p+LRT415kV1SRgzA5c19O8K28OtiR5miHEPSHn4muLys8ahkEblQ4ikVg6BluNO8Yqf7tWqdMEwLjWlwypjJWTFkiKQSTAFlbIyspa6kNYa/WBrVsLxBpIFjxkjrOJSr99MgUYcnvi4YggLa9+fKqydsMPHNgRGk3yfBMzjMU72R3fvGJt4FF1UW6Anc1vifSKjYrD4hklkeNJIJQ7LaXDvnRSLepLkk8X0Swvzo3TpdF6zb6A3ZHhJcXJLGiY6R1kieZX72a2WLPnDLmzKwEbGx306ivcSZ0kEbzO9wCbu/O4IZWNwQQQVOulUOAdoMHhsaskMeIEaxSIGzJ37vKrJnNjkTKHsAut0Fyb6MckEk03fJhMQIxbO0ieN3LFnd8q21LW0FgFrNXhBLwhwfcE4l58Ljs4XK8UuZVtoTfZuZupt79KPej/s/eZJQtyCTfTRSuwzHn3gGx/Nox+OTE49kjhYSFCVkDqAXQW8J3B8zbYG1GoMMuEw0rRDNJGW03DSuAEHXKuYDlvXOrTlTSTwzRTtUzHIFxuOjTENhw6BYkz4lw3i3NgTa5sWAAB3auZdpOKnEzskd0Uk93HfKoQa5nJJu5tremrtBwybvfkOHRTJIe8mkt6zbtIxuW7tc1lBudeppN41gvkeaP1nLG7aXIGxsBoP3dfaalDS5Xvl+rmucXGGlbL18QH3WQ2OpG/T+Bq/w7GD1WGl7gg2KttdT9E6DUUMe4FzrfnzrVcdlPWu0rJWZy72Y54d+IIoWHHSpGL5VEzKACb+qHtuTrz351lLidpJALB2HkLWrKTZDP6Y3YyTJE7dFY/ca5U5roHbPjEccTQjWRwPYF6n8q58TT+Jnqkl2OZwlPRFt9QjwaJWcBjYX16e+rPEslyUItrytcdbUKw51qbFyXFYnHxG6+CCBwG12P6FN8M3eRAn1gLH2jQfdSWKPcExgQ5mBYWZSBudLg+7+FOg7MVNXJJota9ijJ2p94x2WhHDZMQs6SsO6ZMkeQgOwVgTmN7hv+GkvhQvPEOsiD4uB/GpLRfNxsXjBbj4NP8A6qT7D/lUr4CRLZ0ZL7ZlIvbe1xrX0pBwYKR42IGykRgWGgHhQHTyIrnHpnw9nwlrC4lvYcgYvzPxqrw6oJPJz3Cwczt+NEIiT7OlD0mufIbUb4JB3s0cZbKHdVJ6Zja/30L5fmaoBThGCuMzC45DqfPypnwXD2Yg8/1tR7Ddkokitm10s5tpY8tedHsLgEQAKBpz5/Gl8qO7dwpcRFKyA0FgniFjagHFyGJ8OnInceYp6fBqRY1Rm7ORNvm9xH5Vbpxkkn0AjxCi7nJMZAwYq+v63FCcVgyPZyrsuJ7D4d9zJ00I/lqs3o5wxFs0v2l/lrRFU7ZYqpWvscSlw5qpJhjXcW9F2FP0pvtL/JUZ9FOE+vN9pf5KZ/R7mVzn2OEzYM1SfBGvoE+ibCfXm+0n8lRn0QYP6832k/kq1ye4qUqvRHz4+BNQNw819E/9zuD+vP8AaT+StT6G8F9ef7SfyVP6PcByrdvmfPWEwrI6spsVIIPQggg/Guldg+1AhxAEykl/9ICbgHU94hPiXz3p5b0OYIa55/tJ/JVT/uzwqGwkl011KAddfD+FJrUqFSNgoV+Ipvye+Rpx+JEUbvFGC4toBqxbYA25mlXivHEd2wmbuZptCLXBZrBSGNhpb7qZeGTytC/hVHXRL3ykZQy6aG1za/O1I+M7Ll8c+IlkUrEe8juCoZ1sUQ7g2Ya25Ada8zy1GbjN7ekd/hZKUbpZ8/0A3HO10uHx0sWH+cxU5SEs1iBYlVCgAZblwT7KU+3nZ6TCyjvZjNIbFtPCTzAFybe21A+K8Tm+VfKc1pC5dXXTxKdSvsNTYviKSRXOYtpmMjEsWsL23/hXXpUXT0tds+uiFTqqbnF/p9/MGvihci2UHlvbr7qp862kjI3Fq8jFbrnOd28nuasrQmsqiiXi2KLzSM2pLH7jYC/sqsIbi416+X9KirKFlJWVjZHtXryXrSsqiz0LeiuCxHcJc+uTcL00tdunsoWt+VbRasPbVp2Ja494DjEkuBEKsQqWDLoMxve7HmLj3UOEZjYMBYqQQfMG4PxFU+y0/wA5lP0iV5bnUb0zYvgzGtaeqGy+Bn1aJ2Ca+lnif+vH+7i/kqnxftZiMYFOJcSFLhfCq2zWLeqBf1R8KppwNulWf2U1vVpdpeXwQ9VUVsOw6UVwso5CqBwTD6J+F6Odl+GmTvLg6Zdx1zflQtT3+g2PExQxYLjDiMoD4SQSvXmD8elNPDe07AAOb/j8aXMPwsi2m1XfkHlakJ1Fh5GviKct0H8R2guuhoBjeLkmwY/E1v8AIzaoH4d5fnRXmtic+mgNxXi5tozfE7AW60Dl4s/1m+J/OmefgmY7VVfs35U6FWcUJqVISFnF8We98zaj6xqk/GX+s32j+dN0vZm9tKhbsp5U1V5mWSgxRbjT/Wb7RqvLx5/rt9o/nTi3ZH92kfjGFCRuAPF37p9l3H8BVqvMDl05GHj7/Wf7R/OtDx+T67/aNe8GwYKsCCTcWsPK/wDGpeJcDZHRSNST5k6dOmtE69RCuVSbsi1w/iUjFvE1gBqSeZ5/CjmEwzNKudmA0v18rWuCSdNffQbgeCZZJWFwQFUAmwsqq+/v2866JHgo1g77EWREt4gVzMwF8iEesTc+y1Ldd7vYp8Om1GCyWuyfEG+V49jcYdZgkZN7XUZHAYnWzDl9bXWnLFSQ92RIwItrm1+6kPA46R7OVyh9IoEHqoTe9rXzEm9/O9M/B5r97DmHfooLldSmcHuxI1rFhbbpa9eV4t6qjlE9P+GdKlGUnk5L2+mhuRHEyx3axEZVcrEsACQBoxBsK5q7XNwTp1rs/pA7PB45ZZJ2eSJVshA19ZWY8wDYEfxrjR3rq8FJSp4EccnqTPJZ2a2Y35e6vLV7cV6hua2mDchfQ2NZWsmpJrKsEgrKyspZZlZWVlQhJh/WFbRiz+/+NRKdatYpfnLjmAfuqyGRTFGzDdXB+FzXZ+GNHPEkqnRhf38xXF51365r+61M3YjtScM4ilPzLHffITzHl1ptOel5F1Iajp3yRK1bCp51YUA6ggg6gjUEcrVumHB5/dWm5m0lL5Mg5E/r2Uy9kYVtJpzX/NQdo9LVe4BxLu5+6CC0ils2a1jHbS3MnPy6E1JtabsHQ27Iau4XpViDh4IudB+tqrQz31I8I3t56Wqlx/td8mdFkjHdSAnOp1TKQDdSNbXB05E9Kx1KlthtOn1kX8eYowbcufLWhPCOPQ4hygGVxcgHZgNyt/ZtvbXUbDeM8TzRfNkG5Ugg3BG9wedBexvZozs8izCExnPmsGe4YnRb+qMtied7UqNZ3sXOnm0ToBhGYCw1Dfdkt/iNbHDL0oBw3tZHisQBFtGzAm46EdPraWBO510phOIXn1ty36DXenxmmA4N7GvyZelZ8kXoK2+VLe3Pe2m1Z8oFXqRXLZqcGvQVwPtrCAZB4RfGT7esR3849wtbf923O/f+/FfO/pAw7piXZh4XnxDp5jvjr99HGSz67BRg9Uff9GOvozEIw8omCnNKANBcZgALG36v5UTx/AUEyouUqqPIMrEHM7qoU77KDbS/xpC7L4mRS5jzNY28K3GoPrD2AaeVMnCZZHWZ/WcvCh0sb5pWccv3RTJ08XuK59qji1st/wBAl2TwUff4t5X8CKpZm0sDDHfKOZ2+A61Tl4n+0cUWIyYTD+qnIncDzJIuTQjtPxFy4wkDGSSRlDkWHiCquXT6K5bk8zc9AD2A4WfmsFAdfpN5/TdvvPwFcfi62lWXXb3dz1P/ABnCKb1y2Su326/+lnE9rDhcFicUq3lzLDESNFLhiT7gPwo1wbii4bg2HZTaXEKGLE+IvLd5ZTfey5m9wFMMHBcOB8kyK8aoHZXXNmZmsHYkWvofjSz6Vez6yYUS5irRMiKBYIElkSMsdNMoPs0rnxlHFPz3JXqwq19VsYsv2+J52g4Fg+JL4GCz5LWzkMt/UZlBsym2+x9tJGN9D5jw7tI9pFXMLaqbbj29KK9q+zEj922EIjmw3zYykoe6Nnhs2tyBob73qhP23xRwU0eOBR0IjBUDNKxFyAvkpBLDTxDrV0+akuVLtjqv4DcI6rTWO77e/wC5yyRchtUJerOJYMTlW3tNz8dvgBVngPZ+XGYmPDxC7OdTyVfpO3kBrXbvZXZxms2QOWEkX1rK7hLNgcKfk64aKQRAJnYIWYgC7EkHUm5r2sy4hvKizauBdt/2+5wOsrKytBzzKysrKhDKnw0BYgLr+ra1BVzhOM7uVWvYcza+hFtudR7YLVr5Oldk+zWHaExERPKz/OySKSsOGjXPLISCCjFiqqd9PiC7a9ijg5VsG7iXWJnFnCt6uYcibG49h0vWnCeOLDIpEi2urEMTkazB/ngPW1UeHyFWO33pDONSKJSXWMlmkIymWVjckJ9BBoAvlypNNu+R1VLoMvYOVjhcjm+ViuvIaH9e2mS5B1tbl+ulJXYDiIZHiNs2jX5m4GlOaJl2vXThsc6eGbF7c/jU0XZ4YpWOaZWj2MLBCVYG6Ne9wSB+jUJoz2ab1/8AZ/zUNZXg0XTk1NNFfsvDiBDBHLHNEUEtwwazFnzL5aZiRf8AhVLjPFcWcFHCMNPMzp85eOXMrqyvdmZLG5NrDa2+lOGet1k865+jzH3uzkqYfiLCwSZVjANmSVcwzsmVARrtm9mvMCm6PFYj9lp8zIJO8y2EbiTJnY6rYNl9opvEp6/jWwmNVy7bFpI4d2ZlxeDbvWw2KBEitlEcqFwGLFSQvqm+o22pu4djcVikt82jI6S/Os8Yzi9iPmzoQWzeeXzrowxB+t9/9a2M5+sfiaOwCp2dwFNNOiPKwhYCPwmN2bxFl3XILgam4PKiTzKJRESodgWC67C/wPhPwNQcZ4WMSmR5pkXUERPkzBgAQ++Yafeaq8M7JxwYg4hZZXkMSQnOwIKoFUE2ALNZRvpckgC9DZjAuIm52t7P6186ekLi/f41ksQuHaWPU7nv5GYjp6wH+zX0dnPWvlztjf8AaOM/8xN/zWpkNwlkK9lu2DYV2AQFJA1wSRY6BSSAT4VBFv3jTrxDtBHFgu8ygSyvnQE37sqmTODz3YA+3pXL+A4MzzCMnKliXewOSMDxMAdL8h5kUelY47GJEvgj0FhqI4YxsL9FFvaaOpNWd/1Dp0FKakt9l7wt2SwxjRsZJ673WIHkuzP79vZeundhMIq4f5QVd3nYpdBfKgbLy2FwST5Cg3Zjs6mOmObTDwAKFGl9PCoPIWFz7q6UkKRRhECxog2FlVQNa4NWeu8n1O/xdWHD0lwsN8OX72/YGS8MlGKEqsMphCOSTfMj5kIXa1swOo3qPtRg458NNFKSFlQpcDMFJ2bTXQ2PuoDxb0oQLIIMKr4qdr5VRTlHIFibWXY32trelDjPpbxMUrRyRCIAEeGzjPfkxBUruDpyoIUasmsHOSbzPpj1uHnx98JGl7yRKqSWIJEkahW+8XB5gg0mY7izSkAoSNQASDq2hPOltO17rOZ0IAkPzkagKGF/qjQHoRTzwjsRNNhe9JMakErmUiRlNstkOoJ316i1anSVDxTOnR4qEoaE7W+fYA4jBM6ERxLcyFcqLdydwNBfajfDcJPwyQ9xAjzSoFeWRgFQ2v3cKg3Y5gLsdC2gsFuTXCofksiYYkocQrDMTZo8SoBiYtYesLLbTUbb0H7VYOTEwHGYdyJY/DPHqcjgGMlb7agtbowq4zcvD0YuvplLK+Ak4vgM8rmRlF26ub7W1spA0G16yp07ZzKLGPUaGzFRcbnLbSsrbasui9fqY9XDPLb+H8CHWVlZTzkmVlZWVCGVgrKyoQ3FYKysqyLcffR0P/aB/uf5a6jIo6VlZWmlsZ57ld1F6Ndn93/2f81ZWVKn5RcNw+FGWok51lZWQ0I8Tce+pFrKyrLZuRWwXSsrKFhLYxR+vdWMKysqFkbDWvmTtT/8wxv/AJib/mtWVlMpfmCibdnGIhxVjbSIe7Ox/gPhRz0fjx4o8xFoeYu2tq9rKz1/ZSOnwPt6fvf1OveiX/4Sb/8Acf8AAlZ6UXPyaNbnK0qBhyYZhow5jyNZWVyX+ePrqN4j+9l7/och9GUp/auHNzd5HDG+rAhjZjzFwDr0qz6ZBbFgDQZdhoNSTt768rK3P+6Xu+5mXsZe5fQGeiLDq/FYg6qwyyGzAEXCEg2PMV3YSnvF1P8AbAb8u7OnsrKysf8AyHtV7vuHwa8DOfekPSdLafPwH33ervAvW46OQkYjyJEtyOmw+FZWU2HsV66ofW9pH3ROXcXUCUgCwyptpvGpP31lZWV1jFNLUz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92088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Rajeunissement des MAINS</a:t>
            </a:r>
            <a:br>
              <a:rPr lang="fr-FR" dirty="0" smtClean="0"/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Injections, peelings, lasers 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5661248"/>
            <a:ext cx="5256584" cy="792088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/>
              <a:t>Dr LE PILLOUER-PROST Anne, dermatologue, Marseille</a:t>
            </a:r>
          </a:p>
          <a:p>
            <a:pPr algn="l"/>
            <a:r>
              <a:rPr lang="fr-FR" sz="1800" dirty="0" smtClean="0"/>
              <a:t>Dr ROSSI Bernard, dermatologue, Rouen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692696"/>
            <a:ext cx="7992888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IMCAS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Cours International sur le Vieillissement Cutané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15 ans de diversité, d’engagement et d’innovation scientifique en chirurgie esthétique et dermatologie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4725144"/>
            <a:ext cx="335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Our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hands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reveal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true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age</a:t>
            </a:r>
            <a:r>
              <a:rPr lang="de-DE" dirty="0" smtClean="0">
                <a:solidFill>
                  <a:schemeClr val="tx2"/>
                </a:solidFill>
              </a:rPr>
              <a:t> ???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Vieillissement de la main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467544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Changement  de texture, taches…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Rides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Perte de volume, visibilité anormale veines et tendons</a:t>
            </a: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Echelle de vieillissement de 0 à 5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4114800" cy="4525963"/>
          </a:xfrm>
        </p:spPr>
        <p:txBody>
          <a:bodyPr/>
          <a:lstStyle/>
          <a:p>
            <a:r>
              <a:rPr lang="fr-FR" sz="2800" dirty="0" smtClean="0"/>
              <a:t>Cryothérapie (azote)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800" dirty="0" smtClean="0"/>
              <a:t>Peelings : TCA 15 - 30%</a:t>
            </a:r>
            <a:endParaRPr lang="fr-F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Taches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4400" dirty="0" smtClean="0"/>
              <a:t>Lumières et laser</a:t>
            </a:r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FR" sz="4400" dirty="0" smtClean="0"/>
              <a:t> </a:t>
            </a:r>
          </a:p>
          <a:p>
            <a:pPr lvl="1"/>
            <a:r>
              <a:rPr lang="fr-FR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900" dirty="0" smtClean="0">
                <a:solidFill>
                  <a:schemeClr val="bg1">
                    <a:lumMod val="50000"/>
                  </a:schemeClr>
                </a:solidFill>
              </a:rPr>
              <a:t>Lumières pulsées : 1 à 3 S</a:t>
            </a:r>
          </a:p>
          <a:p>
            <a:pPr lvl="1"/>
            <a:r>
              <a:rPr lang="fr-FR" sz="3900" dirty="0" smtClean="0">
                <a:solidFill>
                  <a:schemeClr val="bg1">
                    <a:lumMod val="50000"/>
                  </a:schemeClr>
                </a:solidFill>
              </a:rPr>
              <a:t> Lasers Q-</a:t>
            </a:r>
            <a:r>
              <a:rPr lang="fr-FR" sz="3900" dirty="0" err="1" smtClean="0">
                <a:solidFill>
                  <a:schemeClr val="bg1">
                    <a:lumMod val="50000"/>
                  </a:schemeClr>
                </a:solidFill>
              </a:rPr>
              <a:t>switch</a:t>
            </a:r>
            <a:r>
              <a:rPr lang="fr-FR" sz="3900" dirty="0" smtClean="0">
                <a:solidFill>
                  <a:schemeClr val="bg1">
                    <a:lumMod val="50000"/>
                  </a:schemeClr>
                </a:solidFill>
              </a:rPr>
              <a:t> 532 nm : 1 S</a:t>
            </a:r>
          </a:p>
          <a:p>
            <a:pPr lvl="1"/>
            <a:r>
              <a:rPr lang="fr-FR" sz="3900" dirty="0" smtClean="0">
                <a:solidFill>
                  <a:schemeClr val="bg1">
                    <a:lumMod val="50000"/>
                  </a:schemeClr>
                </a:solidFill>
              </a:rPr>
              <a:t> Laser alexandrite short pulse : 1 à 3 S</a:t>
            </a:r>
          </a:p>
          <a:p>
            <a:pPr lvl="1">
              <a:buNone/>
            </a:pPr>
            <a:r>
              <a:rPr lang="fr-FR" sz="39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r>
              <a:rPr lang="fr-FR" sz="39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fr-FR" sz="3500" dirty="0" smtClean="0">
                <a:solidFill>
                  <a:schemeClr val="bg1">
                    <a:lumMod val="50000"/>
                  </a:schemeClr>
                </a:solidFill>
              </a:rPr>
              <a:t>Photothérapie dynamique + IPL ou LED : 1S</a:t>
            </a:r>
          </a:p>
          <a:p>
            <a:pPr lvl="1"/>
            <a:endParaRPr lang="fr-FR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ROSS Eve 2005 01 10 main 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r="27099"/>
          <a:stretch>
            <a:fillRect/>
          </a:stretch>
        </p:blipFill>
        <p:spPr>
          <a:xfrm>
            <a:off x="899592" y="1844824"/>
            <a:ext cx="3239405" cy="3333351"/>
          </a:xfrm>
          <a:noFill/>
          <a:ln w="25400">
            <a:noFill/>
          </a:ln>
        </p:spPr>
      </p:pic>
      <p:pic>
        <p:nvPicPr>
          <p:cNvPr id="17412" name="Picture 4" descr="ROSS Eve 2005 03 18 main 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24625"/>
          <a:stretch>
            <a:fillRect/>
          </a:stretch>
        </p:blipFill>
        <p:spPr>
          <a:xfrm>
            <a:off x="4860032" y="2636912"/>
            <a:ext cx="3096344" cy="3081488"/>
          </a:xfrm>
          <a:noFill/>
          <a:ln w="25400">
            <a:noFill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55650" y="6092825"/>
            <a:ext cx="7129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1 séance, 550 nm, 2/10/2.5, 12J/cm²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764704"/>
            <a:ext cx="7848872" cy="646331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Lumière pulsée (IPL)</a:t>
            </a:r>
            <a:endParaRPr lang="fr-F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08912" cy="64807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r-FR" sz="3200" dirty="0" smtClean="0"/>
              <a:t>Photothérapie dynamique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08912" cy="100811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1800" dirty="0"/>
              <a:t>Lentigos </a:t>
            </a:r>
            <a:r>
              <a:rPr lang="fr-FR" sz="1800" dirty="0" smtClean="0"/>
              <a:t>clairs des </a:t>
            </a:r>
            <a:r>
              <a:rPr lang="fr-FR" sz="1800" dirty="0"/>
              <a:t>mains / patiente blond-roux PT </a:t>
            </a:r>
            <a:r>
              <a:rPr lang="fr-FR" sz="1800" dirty="0" smtClean="0"/>
              <a:t>II</a:t>
            </a:r>
          </a:p>
          <a:p>
            <a:pPr>
              <a:buFontTx/>
              <a:buNone/>
            </a:pPr>
            <a:r>
              <a:rPr lang="fr-FR" sz="1800" dirty="0" smtClean="0"/>
              <a:t>(lumières et </a:t>
            </a:r>
            <a:r>
              <a:rPr lang="fr-FR" sz="1800" dirty="0" err="1" smtClean="0"/>
              <a:t>alsers</a:t>
            </a:r>
            <a:r>
              <a:rPr lang="fr-FR" sz="1800" dirty="0" smtClean="0"/>
              <a:t> : difficiles car peu de cible) </a:t>
            </a:r>
            <a:endParaRPr lang="fr-FR" sz="1800" dirty="0"/>
          </a:p>
          <a:p>
            <a:pPr>
              <a:buFontTx/>
              <a:buNone/>
            </a:pPr>
            <a:r>
              <a:rPr lang="fr-FR" sz="1800" dirty="0"/>
              <a:t>ALA-IPL 1 séance</a:t>
            </a:r>
          </a:p>
        </p:txBody>
      </p:sp>
      <p:pic>
        <p:nvPicPr>
          <p:cNvPr id="913412" name="Picture 4" descr="BOU Gen main D av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86138"/>
            <a:ext cx="3240087" cy="2428875"/>
          </a:xfrm>
          <a:prstGeom prst="rect">
            <a:avLst/>
          </a:prstGeom>
          <a:noFill/>
        </p:spPr>
      </p:pic>
      <p:pic>
        <p:nvPicPr>
          <p:cNvPr id="913413" name="Picture 5" descr="BOU Gen main D J8 après 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4042304"/>
            <a:ext cx="1512888" cy="1135062"/>
          </a:xfrm>
          <a:prstGeom prst="rect">
            <a:avLst/>
          </a:prstGeom>
          <a:noFill/>
        </p:spPr>
      </p:pic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467544" y="2420888"/>
            <a:ext cx="8208912" cy="36671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95 % amélioration en une séance : 1 S ALA-IPL = 3S IPL seule</a:t>
            </a:r>
          </a:p>
        </p:txBody>
      </p:sp>
      <p:pic>
        <p:nvPicPr>
          <p:cNvPr id="913415" name="Picture 7" descr="Ex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8192" y="3504672"/>
            <a:ext cx="3248025" cy="24368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82502" y="6529288"/>
            <a:ext cx="2957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  <a:latin typeface="+mn-lt"/>
              </a:rPr>
              <a:t>(Collection Dr LE PILLOUER-PROST A.)</a:t>
            </a:r>
            <a:endParaRPr lang="fr-FR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07904" y="5301208"/>
            <a:ext cx="1738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Effet Q-</a:t>
            </a:r>
            <a:r>
              <a:rPr lang="fr-FR" sz="1600" dirty="0" err="1" smtClean="0">
                <a:solidFill>
                  <a:schemeClr val="tx2"/>
                </a:solidFill>
              </a:rPr>
              <a:t>switch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like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p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1412776"/>
            <a:ext cx="3282533" cy="2180190"/>
          </a:xfrm>
          <a:prstGeom prst="rect">
            <a:avLst/>
          </a:prstGeom>
        </p:spPr>
      </p:pic>
      <p:pic>
        <p:nvPicPr>
          <p:cNvPr id="4" name="Image 3" descr="Exp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4067944" cy="2701844"/>
          </a:xfrm>
          <a:prstGeom prst="rect">
            <a:avLst/>
          </a:prstGeom>
        </p:spPr>
      </p:pic>
      <p:pic>
        <p:nvPicPr>
          <p:cNvPr id="5" name="Image 4" descr="Exp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424" y="3861048"/>
            <a:ext cx="4011412" cy="26642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282" y="2285992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Q-Switch YAG 532 nm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768" y="2285992"/>
            <a:ext cx="17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 CO2 fractionné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285728"/>
            <a:ext cx="8352928" cy="8309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Rajeunissement des mains : taches et texture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Association de lasers : Q-</a:t>
            </a:r>
            <a:r>
              <a:rPr lang="fr-FR" sz="2400" dirty="0" err="1" smtClean="0">
                <a:solidFill>
                  <a:schemeClr val="tx2"/>
                </a:solidFill>
              </a:rPr>
              <a:t>switch</a:t>
            </a:r>
            <a:r>
              <a:rPr lang="fr-FR" sz="2400" dirty="0" smtClean="0">
                <a:solidFill>
                  <a:schemeClr val="tx2"/>
                </a:solidFill>
              </a:rPr>
              <a:t> YAG (ou IPL) + CO2 fractionné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>Texture - </a:t>
            </a:r>
            <a:r>
              <a:rPr lang="fr-FR" dirty="0" smtClean="0"/>
              <a:t>Perte de volume : Injections</a:t>
            </a:r>
            <a:br>
              <a:rPr lang="fr-FR" dirty="0" smtClean="0"/>
            </a:br>
            <a:r>
              <a:rPr lang="fr-FR" sz="3100" dirty="0" smtClean="0"/>
              <a:t>(Acide </a:t>
            </a:r>
            <a:r>
              <a:rPr lang="fr-FR" sz="3100" dirty="0" err="1" smtClean="0"/>
              <a:t>hyaluronique</a:t>
            </a:r>
            <a:r>
              <a:rPr lang="fr-FR" sz="3100" dirty="0" smtClean="0"/>
              <a:t> +/- épais ou </a:t>
            </a:r>
            <a:r>
              <a:rPr lang="fr-FR" sz="3100" dirty="0" err="1" smtClean="0"/>
              <a:t>HACa</a:t>
            </a:r>
            <a:r>
              <a:rPr lang="fr-FR" sz="3100" dirty="0" smtClean="0"/>
              <a:t> : </a:t>
            </a:r>
            <a:r>
              <a:rPr lang="fr-FR" sz="3100" dirty="0" err="1" smtClean="0"/>
              <a:t>Radiesse</a:t>
            </a:r>
            <a:r>
              <a:rPr lang="fr-FR" sz="3100" dirty="0" smtClean="0"/>
              <a:t>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smtClean="0"/>
              <a:t>Texture</a:t>
            </a:r>
          </a:p>
          <a:p>
            <a:pPr>
              <a:buNone/>
            </a:pPr>
            <a:r>
              <a:rPr lang="fr-FR" sz="2800" dirty="0" smtClean="0"/>
              <a:t>AH peu réticulés, fort pouvoir hygrophile</a:t>
            </a:r>
          </a:p>
          <a:p>
            <a:pPr>
              <a:buNone/>
            </a:pPr>
            <a:r>
              <a:rPr lang="fr-FR" sz="2000" dirty="0" err="1" smtClean="0"/>
              <a:t>Skinbooster</a:t>
            </a:r>
            <a:r>
              <a:rPr lang="fr-FR" sz="2000" dirty="0" smtClean="0"/>
              <a:t> : Vital (Q-</a:t>
            </a:r>
            <a:r>
              <a:rPr lang="fr-FR" sz="2000" dirty="0" err="1" smtClean="0"/>
              <a:t>med</a:t>
            </a:r>
            <a:r>
              <a:rPr lang="fr-FR" sz="2000" dirty="0" smtClean="0"/>
              <a:t>) ou Hydrate (</a:t>
            </a:r>
            <a:r>
              <a:rPr lang="fr-FR" sz="2000" dirty="0" err="1" smtClean="0"/>
              <a:t>Juvederm</a:t>
            </a:r>
            <a:r>
              <a:rPr lang="fr-FR" sz="2000" dirty="0" smtClean="0"/>
              <a:t>)…</a:t>
            </a:r>
          </a:p>
          <a:p>
            <a:r>
              <a:rPr lang="fr-FR" sz="2800" dirty="0" smtClean="0"/>
              <a:t>Perte de volume </a:t>
            </a:r>
          </a:p>
          <a:p>
            <a:pPr>
              <a:buNone/>
            </a:pPr>
            <a:r>
              <a:rPr lang="fr-FR" sz="2800" dirty="0" smtClean="0"/>
              <a:t>AH plus épais</a:t>
            </a:r>
          </a:p>
          <a:p>
            <a:pPr>
              <a:buNone/>
            </a:pPr>
            <a:r>
              <a:rPr lang="fr-FR" sz="2200" b="1" i="1" dirty="0" smtClean="0">
                <a:solidFill>
                  <a:schemeClr val="accent2">
                    <a:lumMod val="75000"/>
                  </a:schemeClr>
                </a:solidFill>
              </a:rPr>
              <a:t>Parfois les 2 types d’AH : superposition </a:t>
            </a:r>
          </a:p>
          <a:p>
            <a:pPr>
              <a:buNone/>
            </a:pPr>
            <a:r>
              <a:rPr lang="fr-FR" sz="2800" dirty="0" err="1" smtClean="0"/>
              <a:t>Radiesse</a:t>
            </a:r>
            <a:endParaRPr lang="fr-FR" sz="2800" dirty="0" smtClean="0"/>
          </a:p>
          <a:p>
            <a:pPr>
              <a:buNone/>
            </a:pPr>
            <a:endParaRPr lang="fr-FR" sz="2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dirty="0" smtClean="0"/>
              <a:t>Aiguilles </a:t>
            </a:r>
            <a:r>
              <a:rPr lang="fr-FR" sz="2100" dirty="0" smtClean="0"/>
              <a:t>(</a:t>
            </a:r>
            <a:r>
              <a:rPr lang="fr-FR" sz="2100" dirty="0" err="1" smtClean="0"/>
              <a:t>bolus</a:t>
            </a:r>
            <a:r>
              <a:rPr lang="fr-FR" sz="2100" dirty="0" smtClean="0"/>
              <a:t> et massage vigoureux) </a:t>
            </a:r>
            <a:r>
              <a:rPr lang="fr-FR" sz="2800" dirty="0" smtClean="0"/>
              <a:t>ou canules </a:t>
            </a:r>
          </a:p>
          <a:p>
            <a:r>
              <a:rPr lang="fr-FR" sz="2800" dirty="0" smtClean="0"/>
              <a:t>Risques : </a:t>
            </a:r>
            <a:r>
              <a:rPr lang="fr-FR" sz="2800" dirty="0" err="1" smtClean="0"/>
              <a:t>surcorrection</a:t>
            </a:r>
            <a:r>
              <a:rPr lang="fr-FR" sz="2800" dirty="0" smtClean="0"/>
              <a:t> mains « pouponnes »</a:t>
            </a:r>
            <a:endParaRPr lang="fr-F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LASER</a:t>
            </a:r>
            <a:r>
              <a:rPr lang="fr-FR" sz="66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Laser CO2 traditionnel de </a:t>
            </a:r>
            <a:r>
              <a:rPr lang="fr-FR" dirty="0" err="1" smtClean="0"/>
              <a:t>relissage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Mode fractionné des lasers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Ablatifs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Non ablatifs</a:t>
            </a:r>
          </a:p>
          <a:p>
            <a:pPr lvl="1">
              <a:buNone/>
            </a:pP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Nombre de séances/ paramètres +/- agressifs…</a:t>
            </a:r>
          </a:p>
          <a:p>
            <a:endParaRPr lang="fr-FR" dirty="0" smtClean="0"/>
          </a:p>
          <a:p>
            <a:r>
              <a:rPr lang="fr-FR" dirty="0" smtClean="0"/>
              <a:t>Autres lasers et lumières</a:t>
            </a:r>
          </a:p>
          <a:p>
            <a:pPr lvl="1"/>
            <a:r>
              <a:rPr lang="fr-FR" sz="2300" dirty="0" err="1" smtClean="0">
                <a:solidFill>
                  <a:schemeClr val="bg1">
                    <a:lumMod val="50000"/>
                  </a:schemeClr>
                </a:solidFill>
              </a:rPr>
              <a:t>QSwitchYAG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fr-FR" sz="2300" dirty="0" err="1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-YAG 1064 nm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Lasers dits de remodelage -IPL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Lampes IR (Titan…) – </a:t>
            </a:r>
            <a:r>
              <a:rPr lang="fr-FR" sz="2300" dirty="0" err="1" smtClean="0">
                <a:solidFill>
                  <a:schemeClr val="bg1">
                    <a:lumMod val="50000"/>
                  </a:schemeClr>
                </a:solidFill>
              </a:rPr>
              <a:t>LEDs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  <a:endParaRPr lang="fr-FR" sz="23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932040" y="1628800"/>
            <a:ext cx="3600400" cy="44644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092280" y="1628800"/>
            <a:ext cx="104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Efficacité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0112" y="5517232"/>
            <a:ext cx="186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Effets secondaires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Eviction sociale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499992" cy="2999995"/>
          </a:xfrm>
          <a:prstGeom prst="rect">
            <a:avLst/>
          </a:prstGeom>
        </p:spPr>
      </p:pic>
      <p:pic>
        <p:nvPicPr>
          <p:cNvPr id="3" name="Image 2" descr="IMG_7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4644008" cy="30960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63813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Radiesse</a:t>
            </a:r>
            <a:r>
              <a:rPr lang="fr-FR" dirty="0" smtClean="0"/>
              <a:t> : Technique d’injection à l’aiguille en </a:t>
            </a:r>
            <a:r>
              <a:rPr lang="fr-FR" dirty="0" err="1" smtClean="0"/>
              <a:t>bolus</a:t>
            </a:r>
            <a:r>
              <a:rPr lang="fr-FR" dirty="0" smtClean="0"/>
              <a:t> + massage vigoureux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3789040"/>
            <a:ext cx="231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Repérage et marquage</a:t>
            </a:r>
          </a:p>
          <a:p>
            <a:r>
              <a:rPr lang="fr-FR" dirty="0" smtClean="0"/>
              <a:t>« MC </a:t>
            </a:r>
            <a:r>
              <a:rPr lang="fr-FR" dirty="0" err="1" smtClean="0"/>
              <a:t>lines</a:t>
            </a:r>
            <a:r>
              <a:rPr lang="fr-FR" dirty="0" smtClean="0"/>
              <a:t>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Rajeunissement des TEMPES</a:t>
            </a:r>
            <a:br>
              <a:rPr lang="fr-FR" dirty="0" smtClean="0"/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Injections, peelings, lasers 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19872" y="5805264"/>
            <a:ext cx="5256584" cy="792088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/>
              <a:t>Dr LE PILLOUER-PROST Anne, dermatologue, Marseille</a:t>
            </a:r>
          </a:p>
          <a:p>
            <a:pPr algn="l"/>
            <a:r>
              <a:rPr lang="fr-FR" sz="1800" dirty="0" smtClean="0"/>
              <a:t>Dr ROSSI Bernard, dermatologue, Rouen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692696"/>
            <a:ext cx="7992888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IMCAS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Cours International sur le Vieillissement Cutané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15 ans de diversité, d’engagement et d’innovation scientifique en chirurgie esthétique et dermatologie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Taches, teint, texture, ridules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Lasers pigmentaires ou peeling (ou azote)</a:t>
            </a:r>
          </a:p>
          <a:p>
            <a:r>
              <a:rPr lang="fr-FR" dirty="0" smtClean="0"/>
              <a:t>Lasers </a:t>
            </a:r>
            <a:r>
              <a:rPr lang="fr-FR" dirty="0" err="1" smtClean="0"/>
              <a:t>relissage</a:t>
            </a:r>
            <a:r>
              <a:rPr lang="fr-FR" dirty="0" smtClean="0"/>
              <a:t> : traditionnel ou fractionné</a:t>
            </a:r>
          </a:p>
          <a:p>
            <a:r>
              <a:rPr lang="fr-FR" dirty="0" smtClean="0"/>
              <a:t>Lasers de remodelage, </a:t>
            </a:r>
            <a:r>
              <a:rPr lang="fr-FR" dirty="0" err="1" smtClean="0"/>
              <a:t>radio-fréquence</a:t>
            </a:r>
            <a:r>
              <a:rPr lang="fr-FR" dirty="0" smtClean="0"/>
              <a:t> et USFI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Perte de volume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fr-FR" sz="2400" dirty="0" smtClean="0"/>
              <a:t>Zone souvent oubliée…</a:t>
            </a:r>
          </a:p>
          <a:p>
            <a:pPr>
              <a:buNone/>
            </a:pPr>
            <a:r>
              <a:rPr lang="fr-FR" sz="1800" dirty="0" smtClean="0"/>
              <a:t>Creux : Ombres</a:t>
            </a:r>
          </a:p>
          <a:p>
            <a:pPr>
              <a:buNone/>
            </a:pPr>
            <a:r>
              <a:rPr lang="fr-FR" sz="1800" dirty="0" smtClean="0"/>
              <a:t>Perception cadre osseux: </a:t>
            </a:r>
            <a:r>
              <a:rPr lang="fr-FR" sz="1800" dirty="0" err="1" smtClean="0"/>
              <a:t>sqelettisation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« décharné » </a:t>
            </a:r>
          </a:p>
          <a:p>
            <a:pPr>
              <a:buNone/>
            </a:pPr>
            <a:r>
              <a:rPr lang="fr-FR" sz="1800" dirty="0" smtClean="0"/>
              <a:t>Chute queue du sourcil</a:t>
            </a:r>
          </a:p>
          <a:p>
            <a:pPr>
              <a:buNone/>
            </a:pPr>
            <a:r>
              <a:rPr lang="fr-FR" sz="1800" dirty="0" smtClean="0"/>
              <a:t>« triste »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2400" dirty="0" smtClean="0"/>
              <a:t>Remplissage par injections</a:t>
            </a:r>
          </a:p>
          <a:p>
            <a:pPr>
              <a:buNone/>
            </a:pPr>
            <a:r>
              <a:rPr lang="fr-FR" sz="1800" dirty="0" smtClean="0"/>
              <a:t>Aspect bombé</a:t>
            </a:r>
          </a:p>
          <a:p>
            <a:pPr>
              <a:buNone/>
            </a:pPr>
            <a:r>
              <a:rPr lang="fr-FR" sz="1800" dirty="0" smtClean="0"/>
              <a:t>Refléter la lumière</a:t>
            </a:r>
          </a:p>
          <a:p>
            <a:pPr>
              <a:buNone/>
            </a:pPr>
            <a:r>
              <a:rPr lang="fr-FR" sz="1800" dirty="0" smtClean="0"/>
              <a:t>« juvénile »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Injections des tempes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4114800" cy="4741987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Acides </a:t>
            </a:r>
            <a:r>
              <a:rPr lang="fr-FR" sz="2400" dirty="0" err="1" smtClean="0"/>
              <a:t>hyaluroniques</a:t>
            </a:r>
            <a:r>
              <a:rPr lang="fr-FR" sz="2400" dirty="0" smtClean="0"/>
              <a:t> +/- épais et réticulés ou </a:t>
            </a:r>
            <a:r>
              <a:rPr lang="fr-FR" sz="2400" dirty="0" err="1" smtClean="0"/>
              <a:t>HACa</a:t>
            </a:r>
            <a:r>
              <a:rPr lang="fr-FR" sz="2400" dirty="0" smtClean="0"/>
              <a:t> (</a:t>
            </a:r>
            <a:r>
              <a:rPr lang="fr-FR" sz="2400" dirty="0" err="1" smtClean="0"/>
              <a:t>Radiesse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Aiguille en </a:t>
            </a:r>
            <a:r>
              <a:rPr lang="fr-FR" sz="2400" dirty="0" err="1" smtClean="0"/>
              <a:t>bolus</a:t>
            </a:r>
            <a:r>
              <a:rPr lang="fr-FR" sz="2400" dirty="0" smtClean="0"/>
              <a:t> profond ou à la canule</a:t>
            </a:r>
          </a:p>
          <a:p>
            <a:pPr lvl="1"/>
            <a:r>
              <a:rPr lang="fr-FR" sz="2000" dirty="0" smtClean="0"/>
              <a:t>Surtout en fonction du type de peau +/- épaisse et de la présence ou non de nombreuses veines 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Risques : irrégularités</a:t>
            </a:r>
          </a:p>
          <a:p>
            <a:pPr lvl="1"/>
            <a:r>
              <a:rPr lang="fr-FR" sz="2000" dirty="0" smtClean="0"/>
              <a:t>Massage</a:t>
            </a:r>
            <a:endParaRPr lang="fr-F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blique D tempes av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4716016" cy="3341014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1357290" y="1000108"/>
            <a:ext cx="1008112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357290" y="1285860"/>
            <a:ext cx="1296144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285852" y="1643050"/>
            <a:ext cx="1008112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285852" y="1500174"/>
            <a:ext cx="432048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285852" y="1643050"/>
            <a:ext cx="1224136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1357290" y="1571612"/>
            <a:ext cx="72008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25" idx="2"/>
          </p:cNvCxnSpPr>
          <p:nvPr/>
        </p:nvCxnSpPr>
        <p:spPr>
          <a:xfrm rot="5400000" flipH="1" flipV="1">
            <a:off x="2281068" y="470632"/>
            <a:ext cx="122880" cy="2181965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42910" y="3903345"/>
            <a:ext cx="5003036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tx2"/>
                </a:solidFill>
              </a:rPr>
              <a:t>Needle</a:t>
            </a:r>
            <a:r>
              <a:rPr lang="fr-FR" sz="2400" b="1" dirty="0" smtClean="0">
                <a:solidFill>
                  <a:schemeClr val="tx2"/>
                </a:solidFill>
              </a:rPr>
              <a:t> or Blunt </a:t>
            </a:r>
            <a:r>
              <a:rPr lang="fr-FR" sz="2400" b="1" dirty="0" err="1" smtClean="0">
                <a:solidFill>
                  <a:schemeClr val="tx2"/>
                </a:solidFill>
              </a:rPr>
              <a:t>cannula</a:t>
            </a:r>
            <a:r>
              <a:rPr lang="fr-FR" sz="2400" b="1" dirty="0" smtClean="0">
                <a:solidFill>
                  <a:schemeClr val="tx2"/>
                </a:solidFill>
              </a:rPr>
              <a:t> &gt; or = 25 G</a:t>
            </a:r>
          </a:p>
          <a:p>
            <a:r>
              <a:rPr lang="fr-FR" sz="2400" b="1" dirty="0" err="1" smtClean="0">
                <a:solidFill>
                  <a:schemeClr val="tx2"/>
                </a:solidFill>
              </a:rPr>
              <a:t>Thick</a:t>
            </a:r>
            <a:r>
              <a:rPr lang="fr-FR" sz="2400" b="1" dirty="0" smtClean="0">
                <a:solidFill>
                  <a:schemeClr val="tx2"/>
                </a:solidFill>
              </a:rPr>
              <a:t> HA or </a:t>
            </a:r>
            <a:r>
              <a:rPr lang="fr-FR" sz="2400" b="1" dirty="0" err="1" smtClean="0">
                <a:solidFill>
                  <a:schemeClr val="tx2"/>
                </a:solidFill>
              </a:rPr>
              <a:t>volumator</a:t>
            </a:r>
            <a:r>
              <a:rPr lang="fr-FR" sz="2400" b="1" dirty="0" smtClean="0">
                <a:solidFill>
                  <a:schemeClr val="tx2"/>
                </a:solidFill>
              </a:rPr>
              <a:t> or Ca HA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	</a:t>
            </a:r>
            <a:r>
              <a:rPr lang="fr-FR" sz="2000" dirty="0" smtClean="0">
                <a:solidFill>
                  <a:schemeClr val="tx2"/>
                </a:solidFill>
              </a:rPr>
              <a:t>Local </a:t>
            </a:r>
            <a:r>
              <a:rPr lang="fr-FR" sz="2000" dirty="0" err="1" smtClean="0">
                <a:solidFill>
                  <a:schemeClr val="tx2"/>
                </a:solidFill>
              </a:rPr>
              <a:t>anesthesia</a:t>
            </a:r>
            <a:r>
              <a:rPr lang="fr-FR" sz="2000" dirty="0" smtClean="0">
                <a:solidFill>
                  <a:schemeClr val="tx2"/>
                </a:solidFill>
              </a:rPr>
              <a:t> (papule)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	</a:t>
            </a:r>
            <a:r>
              <a:rPr lang="fr-FR" sz="2000" dirty="0" err="1" smtClean="0">
                <a:solidFill>
                  <a:schemeClr val="tx2"/>
                </a:solidFill>
              </a:rPr>
              <a:t>Hole</a:t>
            </a:r>
            <a:r>
              <a:rPr lang="fr-FR" sz="2000" dirty="0" smtClean="0">
                <a:solidFill>
                  <a:schemeClr val="tx2"/>
                </a:solidFill>
              </a:rPr>
              <a:t> &gt; or = 23 G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	</a:t>
            </a:r>
            <a:r>
              <a:rPr lang="fr-FR" sz="2000" dirty="0" err="1" smtClean="0">
                <a:solidFill>
                  <a:schemeClr val="tx2"/>
                </a:solidFill>
              </a:rPr>
              <a:t>Fanning</a:t>
            </a:r>
            <a:r>
              <a:rPr lang="fr-FR" sz="2000" dirty="0" smtClean="0">
                <a:solidFill>
                  <a:schemeClr val="tx2"/>
                </a:solidFill>
              </a:rPr>
              <a:t> technique 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	 + </a:t>
            </a:r>
            <a:r>
              <a:rPr lang="fr-FR" sz="2000" dirty="0" err="1" smtClean="0">
                <a:solidFill>
                  <a:schemeClr val="tx2"/>
                </a:solidFill>
              </a:rPr>
              <a:t>Eyebrow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reshaping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	Small </a:t>
            </a:r>
            <a:r>
              <a:rPr lang="fr-FR" sz="2000" dirty="0" err="1" smtClean="0">
                <a:solidFill>
                  <a:schemeClr val="tx2"/>
                </a:solidFill>
              </a:rPr>
              <a:t>amount</a:t>
            </a: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	Total dose / </a:t>
            </a:r>
            <a:r>
              <a:rPr lang="fr-FR" sz="2000" dirty="0" err="1" smtClean="0">
                <a:solidFill>
                  <a:schemeClr val="tx2"/>
                </a:solidFill>
              </a:rPr>
              <a:t>side</a:t>
            </a:r>
            <a:r>
              <a:rPr lang="fr-FR" sz="2000" dirty="0" smtClean="0">
                <a:solidFill>
                  <a:schemeClr val="tx2"/>
                </a:solidFill>
              </a:rPr>
              <a:t> : about 1 ml – 1.5 ml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	</a:t>
            </a:r>
          </a:p>
          <a:p>
            <a:endParaRPr lang="fr-FR" sz="1600" dirty="0"/>
          </a:p>
        </p:txBody>
      </p:sp>
      <p:sp>
        <p:nvSpPr>
          <p:cNvPr id="25" name="Étoile à 5 branches 24"/>
          <p:cNvSpPr/>
          <p:nvPr/>
        </p:nvSpPr>
        <p:spPr>
          <a:xfrm>
            <a:off x="1214414" y="1428736"/>
            <a:ext cx="194320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en arc 12"/>
          <p:cNvCxnSpPr/>
          <p:nvPr/>
        </p:nvCxnSpPr>
        <p:spPr>
          <a:xfrm flipV="1">
            <a:off x="2714612" y="1214422"/>
            <a:ext cx="792088" cy="216024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 rot="5400000">
            <a:off x="1427018" y="1430446"/>
            <a:ext cx="1152128" cy="72008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643570" y="50004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4. </a:t>
            </a:r>
            <a:r>
              <a:rPr lang="fr-FR" sz="2400" b="1" dirty="0" err="1" smtClean="0">
                <a:solidFill>
                  <a:srgbClr val="C00000"/>
                </a:solidFill>
              </a:rPr>
              <a:t>Cannula</a:t>
            </a:r>
            <a:r>
              <a:rPr lang="fr-FR" sz="2400" b="1" dirty="0" smtClean="0">
                <a:solidFill>
                  <a:srgbClr val="C00000"/>
                </a:solidFill>
              </a:rPr>
              <a:t> or </a:t>
            </a:r>
            <a:r>
              <a:rPr lang="fr-FR" sz="2400" b="1" dirty="0" err="1" smtClean="0">
                <a:solidFill>
                  <a:srgbClr val="C00000"/>
                </a:solidFill>
              </a:rPr>
              <a:t>needle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Temple insertion point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2483768" y="1988840"/>
            <a:ext cx="2808312" cy="8640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s visage av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638347" cy="3098679"/>
          </a:xfrm>
          <a:prstGeom prst="rect">
            <a:avLst/>
          </a:prstGeom>
        </p:spPr>
      </p:pic>
      <p:pic>
        <p:nvPicPr>
          <p:cNvPr id="7" name="Image 6" descr="Ex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601" y="2996952"/>
            <a:ext cx="4579399" cy="3501008"/>
          </a:xfrm>
          <a:prstGeom prst="rect">
            <a:avLst/>
          </a:prstGeom>
        </p:spPr>
      </p:pic>
      <p:pic>
        <p:nvPicPr>
          <p:cNvPr id="8" name="Image 7" descr="Exp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764704"/>
            <a:ext cx="2483768" cy="16496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32240" y="249289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J8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76256" y="648866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4221088"/>
            <a:ext cx="3960440" cy="369332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Laser CO2 en mode traditionnel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08175" y="63087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Before</a:t>
            </a:r>
          </a:p>
        </p:txBody>
      </p:sp>
      <p:sp>
        <p:nvSpPr>
          <p:cNvPr id="70660" name="Text Box 8"/>
          <p:cNvSpPr txBox="1">
            <a:spLocks noChangeArrowheads="1"/>
          </p:cNvSpPr>
          <p:nvPr/>
        </p:nvSpPr>
        <p:spPr bwMode="auto">
          <a:xfrm>
            <a:off x="6156325" y="630872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M3S3</a:t>
            </a:r>
          </a:p>
        </p:txBody>
      </p:sp>
      <p:pic>
        <p:nvPicPr>
          <p:cNvPr id="70661" name="Picture 11" descr="Côté G recadré av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39671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2" descr="JEA M3S3 côté G recadré"/>
          <p:cNvPicPr>
            <a:picLocks noChangeAspect="1" noChangeArrowheads="1"/>
          </p:cNvPicPr>
          <p:nvPr/>
        </p:nvPicPr>
        <p:blipFill>
          <a:blip r:embed="rId3" cstate="print"/>
          <a:srcRect r="4384"/>
          <a:stretch>
            <a:fillRect/>
          </a:stretch>
        </p:blipFill>
        <p:spPr bwMode="auto">
          <a:xfrm>
            <a:off x="5003800" y="1268413"/>
            <a:ext cx="39735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Oval 6"/>
          <p:cNvSpPr>
            <a:spLocks noChangeArrowheads="1"/>
          </p:cNvSpPr>
          <p:nvPr/>
        </p:nvSpPr>
        <p:spPr bwMode="auto">
          <a:xfrm>
            <a:off x="1403648" y="1916832"/>
            <a:ext cx="1657747" cy="8640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52120" y="1916832"/>
            <a:ext cx="1513731" cy="8640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55576" y="548680"/>
            <a:ext cx="8208912" cy="461665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Laser CO2 fractionné </a:t>
            </a:r>
            <a:r>
              <a:rPr lang="fr-FR" dirty="0" smtClean="0"/>
              <a:t>(</a:t>
            </a:r>
            <a:r>
              <a:rPr lang="fr-FR" dirty="0" err="1" smtClean="0"/>
              <a:t>SmartXide</a:t>
            </a:r>
            <a:r>
              <a:rPr lang="fr-FR" dirty="0" smtClean="0"/>
              <a:t> DOT -  DEKA)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5" descr="Ex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13" descr="JEA M3S3 oeil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41767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763713" y="52292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Before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6443663" y="5876925"/>
            <a:ext cx="721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M3S3</a:t>
            </a:r>
            <a:endParaRPr lang="fr-FR" dirty="0"/>
          </a:p>
        </p:txBody>
      </p:sp>
      <p:sp>
        <p:nvSpPr>
          <p:cNvPr id="72711" name="Oval 6"/>
          <p:cNvSpPr>
            <a:spLocks noChangeArrowheads="1"/>
          </p:cNvSpPr>
          <p:nvPr/>
        </p:nvSpPr>
        <p:spPr bwMode="auto">
          <a:xfrm>
            <a:off x="611188" y="3213100"/>
            <a:ext cx="1728787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Bookman Old Style" pitchFamily="18" charset="0"/>
            </a:endParaRPr>
          </a:p>
        </p:txBody>
      </p: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4932363" y="3213100"/>
            <a:ext cx="1655762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latin typeface="Bookman Old Style" pitchFamily="18" charset="0"/>
            </a:endParaRPr>
          </a:p>
        </p:txBody>
      </p:sp>
      <p:sp>
        <p:nvSpPr>
          <p:cNvPr id="72713" name="Oval 6"/>
          <p:cNvSpPr>
            <a:spLocks noChangeArrowheads="1"/>
          </p:cNvSpPr>
          <p:nvPr/>
        </p:nvSpPr>
        <p:spPr bwMode="auto">
          <a:xfrm>
            <a:off x="2339975" y="1773238"/>
            <a:ext cx="1655763" cy="7921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4" name="Oval 6"/>
          <p:cNvSpPr>
            <a:spLocks noChangeArrowheads="1"/>
          </p:cNvSpPr>
          <p:nvPr/>
        </p:nvSpPr>
        <p:spPr bwMode="auto">
          <a:xfrm>
            <a:off x="6372225" y="1844675"/>
            <a:ext cx="1655763" cy="7921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1520" y="404664"/>
            <a:ext cx="8496944" cy="461665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Laser CO2 fractionné </a:t>
            </a:r>
            <a:r>
              <a:rPr lang="fr-FR" dirty="0" smtClean="0"/>
              <a:t>(</a:t>
            </a:r>
            <a:r>
              <a:rPr lang="fr-FR" dirty="0" err="1" smtClean="0"/>
              <a:t>SmartXide</a:t>
            </a:r>
            <a:r>
              <a:rPr lang="fr-FR" dirty="0" smtClean="0"/>
              <a:t> DOT -  DEKA)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Mesures objectives d’efficacité</a:t>
            </a:r>
            <a:br>
              <a:rPr lang="fr-FR" dirty="0" smtClean="0"/>
            </a:br>
            <a:r>
              <a:rPr lang="fr-FR" dirty="0" smtClean="0"/>
              <a:t>(Lasers fractionnés CO2)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Histologie et marqueurs </a:t>
            </a:r>
            <a:r>
              <a:rPr lang="fr-FR" sz="2800" dirty="0" err="1" smtClean="0"/>
              <a:t>immunohistochimiques</a:t>
            </a:r>
            <a:r>
              <a:rPr lang="fr-FR" sz="2800" dirty="0" smtClean="0"/>
              <a:t> d’activité </a:t>
            </a:r>
            <a:r>
              <a:rPr lang="fr-FR" sz="2800" dirty="0" err="1" smtClean="0"/>
              <a:t>myofibroblastique</a:t>
            </a:r>
            <a:r>
              <a:rPr lang="fr-FR" sz="2800" dirty="0" smtClean="0"/>
              <a:t>… (littérature)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Profilomètrie</a:t>
            </a:r>
            <a:r>
              <a:rPr lang="fr-FR" sz="2800" dirty="0" smtClean="0"/>
              <a:t> 3D (PRIMOS)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Echographie, </a:t>
            </a:r>
            <a:r>
              <a:rPr lang="fr-FR" sz="2000" b="1" dirty="0" err="1" smtClean="0"/>
              <a:t>cutomètrie</a:t>
            </a:r>
            <a:r>
              <a:rPr lang="fr-FR" sz="2000" b="1" dirty="0" smtClean="0"/>
              <a:t>…</a:t>
            </a:r>
            <a:r>
              <a:rPr lang="fr-FR" sz="2000" dirty="0" smtClean="0"/>
              <a:t> (études françaises Dr M Naouri et </a:t>
            </a:r>
            <a:r>
              <a:rPr lang="fr-FR" sz="2000" dirty="0" err="1" smtClean="0"/>
              <a:t>coll</a:t>
            </a:r>
            <a:r>
              <a:rPr lang="fr-FR" sz="2000" dirty="0" smtClean="0"/>
              <a:t>) </a:t>
            </a:r>
            <a:endParaRPr lang="fr-FR" sz="2000" b="1" dirty="0" smtClean="0"/>
          </a:p>
          <a:p>
            <a:pPr>
              <a:buNone/>
            </a:pPr>
            <a:r>
              <a:rPr lang="fr-FR" sz="2000" dirty="0" smtClean="0"/>
              <a:t>	(</a:t>
            </a:r>
            <a:r>
              <a:rPr lang="fr-FR" sz="2000" dirty="0" err="1" smtClean="0"/>
              <a:t>SmartXide</a:t>
            </a:r>
            <a:r>
              <a:rPr lang="fr-FR" sz="2000" dirty="0" smtClean="0"/>
              <a:t> DOT DEKA laser CO2 fractionné – paramètres moyens)</a:t>
            </a:r>
          </a:p>
          <a:p>
            <a:pPr lvl="1"/>
            <a:r>
              <a:rPr lang="fr-FR" sz="2400" dirty="0" smtClean="0"/>
              <a:t>EOLE 1</a:t>
            </a:r>
            <a:r>
              <a:rPr lang="fr-FR" dirty="0" smtClean="0"/>
              <a:t> </a:t>
            </a:r>
            <a:r>
              <a:rPr lang="fr-FR" sz="2000" dirty="0" smtClean="0"/>
              <a:t>augmentation épaisseur dermique (25%) – échographie HR</a:t>
            </a:r>
            <a:endParaRPr lang="fr-FR" dirty="0" smtClean="0"/>
          </a:p>
          <a:p>
            <a:pPr lvl="1"/>
            <a:r>
              <a:rPr lang="fr-FR" sz="2400" dirty="0" smtClean="0"/>
              <a:t>EOLE 2 </a:t>
            </a:r>
            <a:r>
              <a:rPr lang="fr-FR" sz="2000" dirty="0" smtClean="0"/>
              <a:t>amélioration élasticité, fermeté et épaisseur</a:t>
            </a:r>
            <a:endParaRPr lang="fr-F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LASER</a:t>
            </a:r>
            <a:r>
              <a:rPr lang="fr-FR" sz="66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Laser CO2 traditionnel de </a:t>
            </a:r>
            <a:r>
              <a:rPr lang="fr-FR" dirty="0" err="1" smtClean="0"/>
              <a:t>relissage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Mode fractionné des lasers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Ablatifs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Non ablatifs</a:t>
            </a:r>
          </a:p>
          <a:p>
            <a:pPr lvl="1">
              <a:buNone/>
            </a:pP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Nombre de séances/ paramètres +/- agressifs…</a:t>
            </a:r>
          </a:p>
          <a:p>
            <a:endParaRPr lang="fr-FR" dirty="0" smtClean="0"/>
          </a:p>
          <a:p>
            <a:r>
              <a:rPr lang="fr-FR" dirty="0" smtClean="0"/>
              <a:t>Autres lasers et lumières</a:t>
            </a:r>
          </a:p>
          <a:p>
            <a:pPr lvl="1"/>
            <a:r>
              <a:rPr lang="fr-FR" sz="2300" dirty="0" err="1" smtClean="0">
                <a:solidFill>
                  <a:schemeClr val="bg1">
                    <a:lumMod val="50000"/>
                  </a:schemeClr>
                </a:solidFill>
              </a:rPr>
              <a:t>QSwitchYAG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fr-FR" sz="2300" dirty="0" err="1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-YAG 1064 nm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Lasers dits de remodelage -IPL</a:t>
            </a:r>
          </a:p>
          <a:p>
            <a:pPr lvl="1"/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Lampes IR (Titan…) – </a:t>
            </a:r>
            <a:r>
              <a:rPr lang="fr-FR" sz="2300" dirty="0" err="1" smtClean="0">
                <a:solidFill>
                  <a:schemeClr val="bg1">
                    <a:lumMod val="50000"/>
                  </a:schemeClr>
                </a:solidFill>
              </a:rPr>
              <a:t>LEDs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  <a:endParaRPr lang="fr-FR" sz="23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932040" y="5085184"/>
            <a:ext cx="792088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092280" y="1628800"/>
            <a:ext cx="104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Efficacité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5103674"/>
            <a:ext cx="4211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Effets secondaires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Eviction sociale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Effets de remise en tension et de tonicité ressentis par les patients mais… peu/non visibles sur les photos…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724128" y="1700808"/>
            <a:ext cx="2520280" cy="338437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Radio-fréquences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Monopôlaire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Bipôlaire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Tripolaire</a:t>
            </a:r>
          </a:p>
          <a:p>
            <a:pPr>
              <a:buNone/>
            </a:pPr>
            <a:r>
              <a:rPr lang="fr-FR" dirty="0" smtClean="0"/>
              <a:t>	Plusieurs RF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Fractionnées</a:t>
            </a:r>
          </a:p>
          <a:p>
            <a:endParaRPr lang="fr-FR" dirty="0" smtClean="0"/>
          </a:p>
          <a:p>
            <a:r>
              <a:rPr lang="fr-FR" dirty="0" smtClean="0"/>
              <a:t>Couplée / IR ou IPL…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364088" y="2204864"/>
            <a:ext cx="3024336" cy="3816424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Elévation température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Dénaturation collagène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3200" dirty="0" smtClean="0">
                <a:solidFill>
                  <a:schemeClr val="bg1"/>
                </a:solidFill>
              </a:rPr>
              <a:t>(</a:t>
            </a:r>
            <a:r>
              <a:rPr lang="fr-FR" sz="3200" dirty="0" err="1" smtClean="0">
                <a:solidFill>
                  <a:schemeClr val="bg1"/>
                </a:solidFill>
              </a:rPr>
              <a:t>shrinkage</a:t>
            </a:r>
            <a:r>
              <a:rPr lang="fr-FR" sz="3200" dirty="0" smtClean="0">
                <a:solidFill>
                  <a:schemeClr val="bg1"/>
                </a:solidFill>
              </a:rPr>
              <a:t> immédiat transitoire </a:t>
            </a:r>
            <a:r>
              <a:rPr lang="fr-FR" sz="3200" dirty="0" err="1" smtClean="0">
                <a:solidFill>
                  <a:schemeClr val="bg1"/>
                </a:solidFill>
              </a:rPr>
              <a:t>qqs</a:t>
            </a:r>
            <a:r>
              <a:rPr lang="fr-FR" sz="3200" dirty="0" smtClean="0">
                <a:solidFill>
                  <a:schemeClr val="bg1"/>
                </a:solidFill>
              </a:rPr>
              <a:t> 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Réparation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Remodelage et remise en tension des tissus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(plus tardif 3</a:t>
            </a:r>
            <a:r>
              <a:rPr kumimoji="0" lang="fr-F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mois)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104456" cy="18722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Effets de remise en tension et de tonicité ressentis par les patients mais… peu/non visibles sur les photos…</a:t>
            </a:r>
            <a:b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75928" y="2429272"/>
            <a:ext cx="8128520" cy="1143000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 le net…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16016" y="260648"/>
            <a:ext cx="3816424" cy="1872208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Suivant les appareils…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Sélection +/- sévère des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Nombre de séances variable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(8-10…)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711</Words>
  <Application>Microsoft Office PowerPoint</Application>
  <PresentationFormat>Affichage à l'écran (4:3)</PresentationFormat>
  <Paragraphs>178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Conception personnalisée</vt:lpstr>
      <vt:lpstr>« Tightening » Lasers, radio-fréquences, ultrasons Ce qui marche vraiment ?</vt:lpstr>
      <vt:lpstr>LASERS….</vt:lpstr>
      <vt:lpstr>Diapositive 3</vt:lpstr>
      <vt:lpstr>Diapositive 4</vt:lpstr>
      <vt:lpstr>Diapositive 5</vt:lpstr>
      <vt:lpstr>Mesures objectives d’efficacité (Lasers fractionnés CO2)</vt:lpstr>
      <vt:lpstr>LASERS….</vt:lpstr>
      <vt:lpstr>Radio-fréquences</vt:lpstr>
      <vt:lpstr>Effets de remise en tension et de tonicité ressentis par les patients mais… peu/non visibles sur les photos… </vt:lpstr>
      <vt:lpstr>Ultrasons focalisés haute intensité</vt:lpstr>
      <vt:lpstr>Ce qui marche vraiment ? Prochain épisode … IMCAS … 2014!</vt:lpstr>
      <vt:lpstr>Rajeunissement des MAINS Injections, peelings, lasers ?</vt:lpstr>
      <vt:lpstr>Vieillissement de la main</vt:lpstr>
      <vt:lpstr>Taches</vt:lpstr>
      <vt:lpstr>Taches </vt:lpstr>
      <vt:lpstr>Diapositive 16</vt:lpstr>
      <vt:lpstr>Photothérapie dynamique </vt:lpstr>
      <vt:lpstr>Diapositive 18</vt:lpstr>
      <vt:lpstr>Texture - Perte de volume : Injections (Acide hyaluronique +/- épais ou HACa : Radiesse)</vt:lpstr>
      <vt:lpstr>Diapositive 20</vt:lpstr>
      <vt:lpstr>Rajeunissement des TEMPES Injections, peelings, lasers ?</vt:lpstr>
      <vt:lpstr>Taches, teint, texture, ridules</vt:lpstr>
      <vt:lpstr>Perte de volume</vt:lpstr>
      <vt:lpstr>Injections des tempes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SecouR</dc:creator>
  <cp:lastModifiedBy>SecouR</cp:lastModifiedBy>
  <cp:revision>39</cp:revision>
  <dcterms:created xsi:type="dcterms:W3CDTF">2013-01-12T14:00:46Z</dcterms:created>
  <dcterms:modified xsi:type="dcterms:W3CDTF">2013-02-13T20:21:03Z</dcterms:modified>
</cp:coreProperties>
</file>