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76" r:id="rId8"/>
    <p:sldId id="277" r:id="rId9"/>
    <p:sldId id="282" r:id="rId10"/>
    <p:sldId id="278" r:id="rId11"/>
    <p:sldId id="279" r:id="rId12"/>
    <p:sldId id="280" r:id="rId13"/>
    <p:sldId id="281" r:id="rId14"/>
    <p:sldId id="263" r:id="rId15"/>
    <p:sldId id="26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C877-6E1D-45E6-88E8-08E6261DC6AF}" type="datetimeFigureOut">
              <a:rPr lang="fr-FR" smtClean="0"/>
              <a:t>02/01/2012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218A-96FD-43DF-8A2F-DE8461D543E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73630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Sécurisation des traitements </a:t>
            </a:r>
            <a:br>
              <a:rPr lang="fr-FR" sz="3600" dirty="0" smtClean="0"/>
            </a:br>
            <a:r>
              <a:rPr lang="fr-FR" sz="3600" dirty="0" smtClean="0"/>
              <a:t>par lasers et technologies apparentées</a:t>
            </a:r>
            <a:br>
              <a:rPr lang="fr-FR" sz="3600" dirty="0" smtClean="0"/>
            </a:br>
            <a:r>
              <a:rPr lang="fr-FR" sz="3600" dirty="0" smtClean="0"/>
              <a:t>Prévention/gestion complications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03440" y="6019056"/>
            <a:ext cx="4640560" cy="83894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fr-FR" sz="2000" dirty="0" smtClean="0"/>
              <a:t>Dr Le </a:t>
            </a:r>
            <a:r>
              <a:rPr lang="fr-FR" sz="2000" dirty="0" err="1" smtClean="0"/>
              <a:t>Pillouer</a:t>
            </a:r>
            <a:r>
              <a:rPr lang="fr-FR" sz="2000" dirty="0" smtClean="0"/>
              <a:t>-Prost A., dermatologue, Marseille</a:t>
            </a:r>
          </a:p>
          <a:p>
            <a:pPr algn="l"/>
            <a:r>
              <a:rPr lang="fr-FR" sz="2000" dirty="0" smtClean="0"/>
              <a:t>Dr Rossi B., dermatologue, Marseille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4149080"/>
            <a:ext cx="167815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Epilation laser</a:t>
            </a:r>
          </a:p>
          <a:p>
            <a:r>
              <a:rPr lang="fr-FR" dirty="0" smtClean="0"/>
              <a:t>Rajeunissement</a:t>
            </a:r>
          </a:p>
          <a:p>
            <a:r>
              <a:rPr lang="fr-FR" dirty="0" smtClean="0"/>
              <a:t>Couperose</a:t>
            </a:r>
          </a:p>
          <a:p>
            <a:r>
              <a:rPr lang="fr-FR" dirty="0" err="1" smtClean="0"/>
              <a:t>Détatouage</a:t>
            </a:r>
            <a:endParaRPr lang="fr-FR" dirty="0" smtClean="0"/>
          </a:p>
          <a:p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96136" y="4221088"/>
            <a:ext cx="27596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Lasers épilatoires et IPL</a:t>
            </a:r>
          </a:p>
          <a:p>
            <a:r>
              <a:rPr lang="fr-FR" dirty="0" smtClean="0"/>
              <a:t>Lasers ablatifs - IR – IPL - RF</a:t>
            </a:r>
          </a:p>
          <a:p>
            <a:r>
              <a:rPr lang="fr-FR" dirty="0" smtClean="0"/>
              <a:t>Lasers vasculaires et IPL</a:t>
            </a:r>
          </a:p>
          <a:p>
            <a:r>
              <a:rPr lang="fr-FR" dirty="0" smtClean="0"/>
              <a:t>Lasers Q-</a:t>
            </a:r>
            <a:r>
              <a:rPr lang="fr-FR" dirty="0" err="1" smtClean="0"/>
              <a:t>switch</a:t>
            </a:r>
            <a:endParaRPr lang="fr-FR" dirty="0" smtClean="0"/>
          </a:p>
          <a:p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278092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Sécurité à 2 niveaux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- Technique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- Clinique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Prévention</a:t>
            </a:r>
          </a:p>
          <a:p>
            <a:pPr>
              <a:buNone/>
            </a:pPr>
            <a:r>
              <a:rPr lang="fr-FR" dirty="0" smtClean="0"/>
              <a:t>Selon l’acte : shampoing/douche </a:t>
            </a:r>
            <a:r>
              <a:rPr lang="fr-FR" dirty="0" err="1" smtClean="0"/>
              <a:t>bétadine</a:t>
            </a:r>
            <a:r>
              <a:rPr lang="fr-FR" dirty="0" smtClean="0"/>
              <a:t>, désinfection </a:t>
            </a:r>
            <a:r>
              <a:rPr lang="fr-FR" dirty="0" err="1" smtClean="0"/>
              <a:t>narinaire</a:t>
            </a:r>
            <a:r>
              <a:rPr lang="fr-FR" dirty="0" smtClean="0"/>
              <a:t>, </a:t>
            </a:r>
            <a:r>
              <a:rPr lang="fr-FR" dirty="0" err="1" smtClean="0"/>
              <a:t>antiherpétique</a:t>
            </a:r>
            <a:r>
              <a:rPr lang="fr-FR" dirty="0" smtClean="0"/>
              <a:t>, crème </a:t>
            </a:r>
            <a:r>
              <a:rPr lang="fr-FR" dirty="0" err="1" smtClean="0"/>
              <a:t>dépigmentante</a:t>
            </a:r>
            <a:r>
              <a:rPr lang="fr-FR" dirty="0" smtClean="0"/>
              <a:t> pour mise au repos des cellules pigmentaires des phototypes mats</a:t>
            </a:r>
          </a:p>
          <a:p>
            <a:r>
              <a:rPr lang="fr-FR" dirty="0" smtClean="0"/>
              <a:t>Traitement</a:t>
            </a:r>
          </a:p>
          <a:p>
            <a:pPr>
              <a:buNone/>
            </a:pPr>
            <a:r>
              <a:rPr lang="fr-FR" dirty="0" smtClean="0"/>
              <a:t>Antibiotique crème ou per os, antiviral…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Allergies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Interrogatoire / antécédents allergie, terrain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Utilisation topiques « neutres » en </a:t>
            </a:r>
            <a:r>
              <a:rPr lang="fr-FR" dirty="0" err="1" smtClean="0"/>
              <a:t>post-opératoire</a:t>
            </a:r>
            <a:endParaRPr lang="fr-FR" dirty="0" smtClean="0"/>
          </a:p>
          <a:p>
            <a:pPr lvl="1"/>
            <a:r>
              <a:rPr lang="fr-FR" dirty="0" smtClean="0"/>
              <a:t>Peu de composants, « hypoallergéniques »</a:t>
            </a:r>
          </a:p>
          <a:p>
            <a:pPr lvl="1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Oculaires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Protection de rigueur</a:t>
            </a:r>
          </a:p>
          <a:p>
            <a:r>
              <a:rPr lang="fr-FR" dirty="0" smtClean="0"/>
              <a:t>Ne pas épiler sous le sourcil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Insatisfaction patient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Sélection patient : </a:t>
            </a:r>
          </a:p>
          <a:p>
            <a:pPr lvl="1"/>
            <a:r>
              <a:rPr lang="fr-FR" dirty="0" smtClean="0"/>
              <a:t>ne pas hésiter à récuser</a:t>
            </a:r>
          </a:p>
          <a:p>
            <a:pPr lvl="1"/>
            <a:r>
              <a:rPr lang="fr-FR" dirty="0" smtClean="0"/>
              <a:t>Parfois temporairement le temps d’un bilan, prise en charge médicale globale</a:t>
            </a:r>
          </a:p>
          <a:p>
            <a:r>
              <a:rPr lang="fr-FR" dirty="0" smtClean="0"/>
              <a:t>Information patient</a:t>
            </a:r>
          </a:p>
          <a:p>
            <a:pPr lvl="1"/>
            <a:r>
              <a:rPr lang="fr-FR" dirty="0" smtClean="0"/>
              <a:t>Informer difficultés liés au terrain personnel du patient, résultats uniquement transitoires ou partiels, nécessitant des séances d’entretien, risques d’aggravation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i="1" dirty="0" smtClean="0"/>
              <a:t>par exemple pour épilation quand trouble hormonal associé</a:t>
            </a:r>
            <a:endParaRPr lang="fr-F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Prévention-gestion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Formation</a:t>
            </a:r>
          </a:p>
          <a:p>
            <a:pPr lvl="1"/>
            <a:r>
              <a:rPr lang="fr-FR" sz="2000" dirty="0" smtClean="0"/>
              <a:t>Niveau approprié pour tout utilisateur de laser (Norme EN 6085-1), avant achat</a:t>
            </a:r>
          </a:p>
          <a:p>
            <a:pPr lvl="1"/>
            <a:r>
              <a:rPr lang="fr-FR" sz="2000" dirty="0" smtClean="0"/>
              <a:t>Diplômes universitaires</a:t>
            </a:r>
          </a:p>
          <a:p>
            <a:pPr lvl="1"/>
            <a:r>
              <a:rPr lang="fr-FR" sz="2000" dirty="0" smtClean="0"/>
              <a:t>Formation médicale continue: congrès, associations, revues scientifiques….</a:t>
            </a:r>
          </a:p>
          <a:p>
            <a:pPr lvl="1"/>
            <a:r>
              <a:rPr lang="fr-FR" sz="2000" dirty="0" smtClean="0"/>
              <a:t>Compagnonnage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Assurances en responsabilité civile professionnelle (RCP) </a:t>
            </a:r>
            <a:r>
              <a:rPr lang="fr-FR" sz="2400" dirty="0"/>
              <a:t>/</a:t>
            </a:r>
            <a:r>
              <a:rPr lang="fr-FR" sz="2400" dirty="0" smtClean="0"/>
              <a:t> indemnisation éventuelle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Information du patient : contrat de soin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5832648" cy="547260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Complète, loyale, claire / technique proposée et ses alternatives thérapeutiques (ANAES Mars 2002)</a:t>
            </a:r>
          </a:p>
          <a:p>
            <a:endParaRPr lang="fr-FR" dirty="0" smtClean="0"/>
          </a:p>
          <a:p>
            <a:r>
              <a:rPr lang="fr-FR" dirty="0" smtClean="0"/>
              <a:t>Remise d’un </a:t>
            </a:r>
            <a:r>
              <a:rPr lang="fr-FR" b="1" dirty="0" smtClean="0">
                <a:solidFill>
                  <a:srgbClr val="FF0000"/>
                </a:solidFill>
              </a:rPr>
              <a:t>devis et d’un consentement éclairé aux soins, signé</a:t>
            </a:r>
            <a:r>
              <a:rPr lang="fr-FR" dirty="0" smtClean="0"/>
              <a:t> (lu, approuvé et compris) avant l’acte et après un délai de réflexion de 15 jours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sz="2300" i="1" dirty="0" smtClean="0"/>
              <a:t>Pas une « décharge » du tout de la part du médecin mais juste un élément pour prouver sa volonté de respecter son devoir d’information avec possibilité de 2</a:t>
            </a:r>
            <a:r>
              <a:rPr lang="fr-FR" sz="2300" i="1" baseline="30000" dirty="0" smtClean="0"/>
              <a:t>ème</a:t>
            </a:r>
            <a:r>
              <a:rPr lang="fr-FR" sz="2300" i="1" dirty="0" smtClean="0"/>
              <a:t> consultation pré-thérapeutique si le patient le désire et veut un complément d’information</a:t>
            </a:r>
          </a:p>
          <a:p>
            <a:pPr>
              <a:buNone/>
            </a:pPr>
            <a:r>
              <a:rPr lang="fr-FR" dirty="0" smtClean="0"/>
              <a:t>	Doivent y figurer la liste de </a:t>
            </a:r>
            <a:r>
              <a:rPr lang="fr-FR" b="1" dirty="0" smtClean="0">
                <a:solidFill>
                  <a:srgbClr val="FF0000"/>
                </a:solidFill>
              </a:rPr>
              <a:t>toutes les complications connues de la technique </a:t>
            </a:r>
            <a:r>
              <a:rPr lang="fr-FR" dirty="0" smtClean="0"/>
              <a:t>(Fiches d’information sociétés savantes)</a:t>
            </a:r>
          </a:p>
        </p:txBody>
      </p:sp>
      <p:pic>
        <p:nvPicPr>
          <p:cNvPr id="4" name="Picture 5" descr="Consent 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628800"/>
            <a:ext cx="1872208" cy="227153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6" descr="Ex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149080"/>
            <a:ext cx="15462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Ex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509120"/>
            <a:ext cx="2123728" cy="159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xp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157192"/>
            <a:ext cx="2088605" cy="156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Sécurité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Matériel à risque optique: normes européennes</a:t>
            </a:r>
          </a:p>
          <a:p>
            <a:pPr>
              <a:buNone/>
            </a:pPr>
            <a:r>
              <a:rPr lang="fr-FR" sz="2600" b="1" dirty="0" smtClean="0">
                <a:solidFill>
                  <a:srgbClr val="FF0000"/>
                </a:solidFill>
              </a:rPr>
              <a:t>Numéro et marquage de conformité CE </a:t>
            </a:r>
          </a:p>
          <a:p>
            <a:pPr>
              <a:buNone/>
            </a:pPr>
            <a:r>
              <a:rPr lang="fr-FR" sz="1900" dirty="0" smtClean="0"/>
              <a:t>(dispositif médical- sécurité électrique…)</a:t>
            </a:r>
          </a:p>
          <a:p>
            <a:pPr>
              <a:buNone/>
            </a:pPr>
            <a:r>
              <a:rPr lang="fr-FR" sz="2600" dirty="0" smtClean="0"/>
              <a:t>Notice d’instruction en français</a:t>
            </a:r>
          </a:p>
          <a:p>
            <a:pPr>
              <a:buNone/>
            </a:pPr>
            <a:r>
              <a:rPr lang="fr-FR" sz="2600" dirty="0" smtClean="0"/>
              <a:t>Accessoires de sécurité (lunettes de protection oculaire, aspirateur de fumée)</a:t>
            </a:r>
          </a:p>
          <a:p>
            <a:pPr>
              <a:buNone/>
            </a:pPr>
            <a:r>
              <a:rPr lang="fr-FR" sz="2600" dirty="0" smtClean="0"/>
              <a:t>Maintenance et contrôle de qualité </a:t>
            </a:r>
            <a:r>
              <a:rPr lang="fr-FR" sz="2600" dirty="0" smtClean="0">
                <a:solidFill>
                  <a:srgbClr val="FF0000"/>
                </a:solidFill>
              </a:rPr>
              <a:t>annuels </a:t>
            </a:r>
            <a:r>
              <a:rPr lang="fr-FR" sz="2600" dirty="0" smtClean="0"/>
              <a:t>(émission faisceau, calibration, refroidissement, alignements…)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b="1" dirty="0" smtClean="0"/>
              <a:t>Local de traitement</a:t>
            </a:r>
          </a:p>
          <a:p>
            <a:pPr>
              <a:buNone/>
            </a:pPr>
            <a:r>
              <a:rPr lang="fr-FR" sz="2600" dirty="0" smtClean="0"/>
              <a:t>Règles fonction actes pratiqués (anesthésie ou non), S², forme en L, sas…</a:t>
            </a:r>
          </a:p>
          <a:p>
            <a:pPr>
              <a:buNone/>
            </a:pPr>
            <a:r>
              <a:rPr lang="fr-FR" sz="2600" dirty="0" smtClean="0"/>
              <a:t>Signalétique spécifique « zone à risque optique - accès réglementé », lumineuse</a:t>
            </a:r>
          </a:p>
          <a:p>
            <a:pPr>
              <a:buNone/>
            </a:pPr>
            <a:r>
              <a:rPr lang="fr-FR" sz="2600" dirty="0" smtClean="0"/>
              <a:t>Ventilation si particules tissulaires et fumées</a:t>
            </a:r>
          </a:p>
          <a:p>
            <a:pPr>
              <a:buNone/>
            </a:pPr>
            <a:r>
              <a:rPr lang="fr-FR" sz="2600" dirty="0" smtClean="0"/>
              <a:t>Accès tête du patient si anesthésie</a:t>
            </a:r>
          </a:p>
          <a:p>
            <a:pPr>
              <a:buNone/>
            </a:pPr>
            <a:r>
              <a:rPr lang="fr-FR" sz="2600" dirty="0" smtClean="0"/>
              <a:t>Champ ignifuge, </a:t>
            </a:r>
            <a:r>
              <a:rPr lang="fr-FR" sz="2600" dirty="0" err="1" smtClean="0"/>
              <a:t>ctl</a:t>
            </a:r>
            <a:r>
              <a:rPr lang="fr-FR" sz="2600" dirty="0" smtClean="0"/>
              <a:t> taux O</a:t>
            </a:r>
            <a:r>
              <a:rPr lang="fr-FR" sz="2600" baseline="-25000" dirty="0"/>
              <a:t>2</a:t>
            </a:r>
            <a:r>
              <a:rPr lang="fr-FR" sz="2600" dirty="0" smtClean="0"/>
              <a:t>, exclusion produits inflammables si laser CO</a:t>
            </a:r>
            <a:r>
              <a:rPr lang="fr-FR" sz="2600" baseline="-25000" dirty="0" smtClean="0"/>
              <a:t>2</a:t>
            </a:r>
            <a:r>
              <a:rPr lang="fr-FR" sz="2600" dirty="0" smtClean="0"/>
              <a:t>….</a:t>
            </a:r>
          </a:p>
          <a:p>
            <a:endParaRPr lang="fr-FR" dirty="0" smtClean="0"/>
          </a:p>
          <a:p>
            <a:r>
              <a:rPr lang="fr-FR" b="1" dirty="0" smtClean="0"/>
              <a:t>Personnel soignant</a:t>
            </a:r>
          </a:p>
          <a:p>
            <a:pPr>
              <a:buNone/>
            </a:pPr>
            <a:r>
              <a:rPr lang="fr-FR" sz="2800" dirty="0" smtClean="0"/>
              <a:t>Respect limites exposition, suivi médical, formation, lunettes norme EN  207…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fr-FR" dirty="0" smtClean="0"/>
              <a:t>Sécurité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fr-FR" b="1" dirty="0" smtClean="0"/>
              <a:t>Côté patient</a:t>
            </a:r>
          </a:p>
          <a:p>
            <a:pPr lvl="1"/>
            <a:r>
              <a:rPr lang="fr-FR" dirty="0" smtClean="0"/>
              <a:t>Protection des yeux +++</a:t>
            </a:r>
          </a:p>
        </p:txBody>
      </p:sp>
      <p:pic>
        <p:nvPicPr>
          <p:cNvPr id="4" name="Image 3" descr="Eye-Prot-Safety-Guide-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16632"/>
            <a:ext cx="1152128" cy="1589937"/>
          </a:xfrm>
          <a:prstGeom prst="rect">
            <a:avLst/>
          </a:prstGeom>
        </p:spPr>
      </p:pic>
      <p:pic>
        <p:nvPicPr>
          <p:cNvPr id="5" name="Image 4" descr="imagesCA40LY6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140968"/>
            <a:ext cx="2466975" cy="1847850"/>
          </a:xfrm>
          <a:prstGeom prst="rect">
            <a:avLst/>
          </a:prstGeom>
        </p:spPr>
      </p:pic>
      <p:pic>
        <p:nvPicPr>
          <p:cNvPr id="6" name="Image 5" descr="imagesCAJFKHO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996952"/>
            <a:ext cx="1952625" cy="2333625"/>
          </a:xfrm>
          <a:prstGeom prst="rect">
            <a:avLst/>
          </a:prstGeom>
        </p:spPr>
      </p:pic>
      <p:pic>
        <p:nvPicPr>
          <p:cNvPr id="7" name="Image 6" descr="imagesCA5T5HM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924944"/>
            <a:ext cx="2333625" cy="1962150"/>
          </a:xfrm>
          <a:prstGeom prst="rect">
            <a:avLst/>
          </a:prstGeom>
        </p:spPr>
      </p:pic>
      <p:pic>
        <p:nvPicPr>
          <p:cNvPr id="8" name="Image 7" descr="imagesCAD46WO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28384" y="116632"/>
            <a:ext cx="1008112" cy="156817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67544" y="515719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Lunettes protectrices</a:t>
            </a:r>
          </a:p>
          <a:p>
            <a:pPr algn="ctr"/>
            <a:r>
              <a:rPr lang="fr-FR" dirty="0" smtClean="0"/>
              <a:t>Couleur spécifique en fonction du laser utilisé</a:t>
            </a:r>
          </a:p>
          <a:p>
            <a:pPr algn="ctr"/>
            <a:r>
              <a:rPr lang="fr-FR" dirty="0" smtClean="0"/>
              <a:t>Norme EN 207</a:t>
            </a:r>
          </a:p>
          <a:p>
            <a:pPr algn="ctr"/>
            <a:r>
              <a:rPr lang="fr-FR" sz="1400" i="1" dirty="0" smtClean="0"/>
              <a:t>Impact, rayure, modification de couleur: à changer</a:t>
            </a:r>
            <a:endParaRPr lang="fr-FR" sz="14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491880" y="5517232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Coques </a:t>
            </a:r>
            <a:r>
              <a:rPr lang="fr-FR" dirty="0" err="1" smtClean="0"/>
              <a:t>extraoculaires</a:t>
            </a:r>
            <a:endParaRPr lang="fr-FR" dirty="0" smtClean="0"/>
          </a:p>
          <a:p>
            <a:r>
              <a:rPr lang="fr-FR" dirty="0" smtClean="0"/>
              <a:t>(métalliques ou non)</a:t>
            </a:r>
          </a:p>
          <a:p>
            <a:r>
              <a:rPr lang="fr-FR" sz="1400" i="1" dirty="0" smtClean="0"/>
              <a:t>Idéales dès que le patient est d’accord</a:t>
            </a:r>
            <a:endParaRPr lang="fr-FR" sz="14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444209" y="5157192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Coques intraoculaires</a:t>
            </a:r>
          </a:p>
          <a:p>
            <a:r>
              <a:rPr lang="fr-FR" dirty="0" smtClean="0"/>
              <a:t>(métalliques ou non)</a:t>
            </a:r>
          </a:p>
          <a:p>
            <a:r>
              <a:rPr lang="fr-FR" sz="1400" i="1" dirty="0" smtClean="0"/>
              <a:t>Plus compliqué</a:t>
            </a:r>
          </a:p>
          <a:p>
            <a:r>
              <a:rPr lang="fr-FR" sz="1400" i="1" dirty="0" smtClean="0"/>
              <a:t>Collyre anesthésiant et protecteur</a:t>
            </a:r>
            <a:endParaRPr lang="fr-FR" sz="1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Sécurité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3168352"/>
          </a:xfrm>
        </p:spPr>
        <p:txBody>
          <a:bodyPr>
            <a:normAutofit fontScale="70000" lnSpcReduction="20000"/>
          </a:bodyPr>
          <a:lstStyle/>
          <a:p>
            <a:r>
              <a:rPr lang="fr-FR" sz="3400" b="1" dirty="0" smtClean="0">
                <a:solidFill>
                  <a:srgbClr val="FF0000"/>
                </a:solidFill>
              </a:rPr>
              <a:t>Elevée pour les lasers </a:t>
            </a:r>
            <a:r>
              <a:rPr lang="fr-FR" sz="3400" dirty="0" smtClean="0"/>
              <a:t>: principe de </a:t>
            </a:r>
            <a:r>
              <a:rPr lang="fr-FR" sz="3400" b="1" dirty="0" err="1" smtClean="0">
                <a:solidFill>
                  <a:srgbClr val="FF0000"/>
                </a:solidFill>
              </a:rPr>
              <a:t>photothermolyse</a:t>
            </a:r>
            <a:r>
              <a:rPr lang="fr-FR" sz="3400" b="1" dirty="0" smtClean="0">
                <a:solidFill>
                  <a:srgbClr val="FF0000"/>
                </a:solidFill>
              </a:rPr>
              <a:t> « sélective » </a:t>
            </a:r>
            <a:r>
              <a:rPr lang="fr-FR" sz="2600" dirty="0" smtClean="0">
                <a:solidFill>
                  <a:schemeClr val="tx2"/>
                </a:solidFill>
              </a:rPr>
              <a:t>(Anderson et </a:t>
            </a:r>
            <a:r>
              <a:rPr lang="fr-FR" sz="2600" dirty="0" err="1" smtClean="0">
                <a:solidFill>
                  <a:schemeClr val="tx2"/>
                </a:solidFill>
              </a:rPr>
              <a:t>Parrish</a:t>
            </a:r>
            <a:r>
              <a:rPr lang="fr-FR" sz="2600" dirty="0">
                <a:solidFill>
                  <a:schemeClr val="tx2"/>
                </a:solidFill>
              </a:rPr>
              <a:t>,</a:t>
            </a:r>
            <a:r>
              <a:rPr lang="fr-FR" sz="2600" dirty="0" smtClean="0">
                <a:solidFill>
                  <a:schemeClr val="tx2"/>
                </a:solidFill>
              </a:rPr>
              <a:t> 1983-Science)</a:t>
            </a:r>
          </a:p>
          <a:p>
            <a:pPr>
              <a:buNone/>
            </a:pPr>
            <a:endParaRPr lang="fr-FR" sz="2800" dirty="0" smtClean="0"/>
          </a:p>
          <a:p>
            <a:pPr lvl="1"/>
            <a:r>
              <a:rPr lang="fr-FR" sz="2400" dirty="0" smtClean="0"/>
              <a:t>Appareil (longueur d’onde) est « spécifique » d’une cible : mélanine, hémoglobine, pigment de tatouage</a:t>
            </a:r>
          </a:p>
          <a:p>
            <a:pPr lvl="1"/>
            <a:r>
              <a:rPr lang="fr-FR" sz="2400" dirty="0" smtClean="0"/>
              <a:t>Au niveau de la cible qui l’absorbe la lumière va se transformer en chaleur </a:t>
            </a:r>
          </a:p>
          <a:p>
            <a:pPr lvl="1"/>
            <a:r>
              <a:rPr lang="fr-FR" sz="2400" dirty="0" smtClean="0"/>
              <a:t>Effet : Destruction de la cible MAIS </a:t>
            </a:r>
            <a:r>
              <a:rPr lang="fr-FR" sz="2400" dirty="0"/>
              <a:t>r</a:t>
            </a:r>
            <a:r>
              <a:rPr lang="fr-FR" sz="2400" dirty="0" smtClean="0"/>
              <a:t>espect des tissus avoisinants: sélectivité=sécurité</a:t>
            </a:r>
          </a:p>
          <a:p>
            <a:pPr lvl="2"/>
            <a:r>
              <a:rPr lang="fr-FR" sz="2000" b="1" dirty="0" smtClean="0">
                <a:solidFill>
                  <a:schemeClr val="tx2"/>
                </a:solidFill>
              </a:rPr>
              <a:t>Différence entre épilation électrique et épilation laser = sélectivité</a:t>
            </a:r>
          </a:p>
          <a:p>
            <a:pPr lvl="2"/>
            <a:r>
              <a:rPr lang="fr-FR" sz="2000" b="1" dirty="0" smtClean="0">
                <a:solidFill>
                  <a:schemeClr val="tx2"/>
                </a:solidFill>
              </a:rPr>
              <a:t>Différence entre électrocoagulation des petits vaisseaux et laser vasculaire = sélectivité</a:t>
            </a:r>
          </a:p>
          <a:p>
            <a:pPr lvl="1"/>
            <a:r>
              <a:rPr lang="fr-FR" sz="2400" dirty="0" smtClean="0"/>
              <a:t>Systèmes de refroidissement performants: protection supplémentaire de l’épiderme = augmentation de la sélectivité</a:t>
            </a:r>
          </a:p>
          <a:p>
            <a:pPr lvl="1"/>
            <a:endParaRPr lang="fr-FR" sz="2400" dirty="0" smtClean="0"/>
          </a:p>
        </p:txBody>
      </p:sp>
      <p:pic>
        <p:nvPicPr>
          <p:cNvPr id="5" name="Image 4" descr="imagesCAKY7R1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653136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Sécurité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IPLs</a:t>
            </a:r>
            <a:r>
              <a:rPr lang="fr-FR" dirty="0" smtClean="0"/>
              <a:t>: </a:t>
            </a:r>
            <a:r>
              <a:rPr lang="fr-FR" sz="2400" dirty="0" smtClean="0"/>
              <a:t>bande spectrale mais </a:t>
            </a:r>
            <a:r>
              <a:rPr lang="fr-FR" sz="2400" b="1" dirty="0" smtClean="0">
                <a:solidFill>
                  <a:srgbClr val="FF0000"/>
                </a:solidFill>
              </a:rPr>
              <a:t>même principe de sélectivité élevée </a:t>
            </a:r>
            <a:r>
              <a:rPr lang="fr-FR" sz="2400" dirty="0" smtClean="0"/>
              <a:t>que les lasers dans les domaines, épilatoires, vasculaires, pigmentaires</a:t>
            </a:r>
            <a:endParaRPr lang="fr-FR" dirty="0" smtClean="0"/>
          </a:p>
          <a:p>
            <a:r>
              <a:rPr lang="fr-FR" dirty="0" smtClean="0"/>
              <a:t>Lasers ablatifs et </a:t>
            </a:r>
            <a:r>
              <a:rPr lang="fr-FR" dirty="0" err="1" smtClean="0"/>
              <a:t>infra-rouges</a:t>
            </a:r>
            <a:r>
              <a:rPr lang="fr-FR" dirty="0" smtClean="0"/>
              <a:t> : </a:t>
            </a:r>
            <a:r>
              <a:rPr lang="fr-FR" sz="2400" dirty="0" smtClean="0"/>
              <a:t>cible = eau, perte de sélectivité, vaporisation ou échauffement d’un volume tissulaire pour stimulation fibroblastique</a:t>
            </a:r>
            <a:endParaRPr lang="fr-FR" dirty="0" smtClean="0"/>
          </a:p>
          <a:p>
            <a:r>
              <a:rPr lang="fr-FR" dirty="0" err="1" smtClean="0"/>
              <a:t>Radio-fréquences</a:t>
            </a:r>
            <a:r>
              <a:rPr lang="fr-FR" dirty="0" smtClean="0"/>
              <a:t> : </a:t>
            </a:r>
            <a:r>
              <a:rPr lang="fr-FR" sz="2400" dirty="0" smtClean="0"/>
              <a:t>différentes, pas de sélectivité,  échauffement modéré et prolongé d’un volume tissulaire entre 2 électrodes pour effet stimulation fibroblastique</a:t>
            </a:r>
            <a:endParaRPr lang="fr-FR" dirty="0" smtClean="0"/>
          </a:p>
          <a:p>
            <a:r>
              <a:rPr lang="fr-FR" dirty="0" err="1" smtClean="0"/>
              <a:t>LEDs</a:t>
            </a:r>
            <a:r>
              <a:rPr lang="fr-FR" dirty="0" smtClean="0"/>
              <a:t> : </a:t>
            </a:r>
            <a:r>
              <a:rPr lang="fr-FR" sz="2400" dirty="0" smtClean="0"/>
              <a:t>lumière « froide », énergies extrêmement faibles : signaux intracellulaires, pas d’échauffement tissulaire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Principales complications lasers et TA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Douleurs, rougeurs, gonflements, purpura… « attendus » - recherchés pour effet thérapeutique</a:t>
            </a:r>
          </a:p>
          <a:p>
            <a:r>
              <a:rPr lang="fr-FR" b="1" dirty="0" smtClean="0"/>
              <a:t>Brûlures superficielles</a:t>
            </a:r>
          </a:p>
          <a:p>
            <a:pPr lvl="2"/>
            <a:r>
              <a:rPr lang="fr-FR" dirty="0" smtClean="0"/>
              <a:t>Compétition mélanine épidermique : sujet bronzé ou trop mat / paramètres utilisés, pas assez de refroidissement…</a:t>
            </a:r>
          </a:p>
          <a:p>
            <a:pPr lvl="2"/>
            <a:r>
              <a:rPr lang="fr-FR" dirty="0" smtClean="0"/>
              <a:t>Mauvais contact entre électrodes de RF</a:t>
            </a:r>
            <a:endParaRPr lang="fr-FR" b="1" dirty="0" smtClean="0"/>
          </a:p>
          <a:p>
            <a:r>
              <a:rPr lang="fr-FR" b="1" dirty="0" smtClean="0"/>
              <a:t>Troubles pigmentaires hypo ou hyper : transitoires</a:t>
            </a:r>
          </a:p>
          <a:p>
            <a:pPr marL="342900" lvl="1" indent="-342900">
              <a:buNone/>
            </a:pPr>
            <a:r>
              <a:rPr lang="fr-FR" sz="2400" dirty="0" smtClean="0"/>
              <a:t>(brûlures profondes et cicatrices : exceptionnelles)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Infections bactériennes ou virales </a:t>
            </a:r>
            <a:r>
              <a:rPr lang="fr-FR" sz="2400" dirty="0" smtClean="0"/>
              <a:t>– candida</a:t>
            </a:r>
            <a:endParaRPr lang="fr-FR" dirty="0"/>
          </a:p>
          <a:p>
            <a:r>
              <a:rPr lang="fr-FR" dirty="0" smtClean="0"/>
              <a:t>Allergies</a:t>
            </a:r>
            <a:endParaRPr lang="fr-FR" dirty="0"/>
          </a:p>
          <a:p>
            <a:r>
              <a:rPr lang="fr-FR" dirty="0" smtClean="0"/>
              <a:t>Complications oculaires : rarissimes</a:t>
            </a:r>
            <a:endParaRPr lang="fr-FR" dirty="0"/>
          </a:p>
          <a:p>
            <a:r>
              <a:rPr lang="fr-FR" dirty="0" smtClean="0"/>
              <a:t>Insatisfaction / résultats - effets paradoxaux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Principales « sources » possibles de complications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/>
          </a:p>
          <a:p>
            <a:r>
              <a:rPr lang="fr-FR" dirty="0" smtClean="0"/>
              <a:t>Mauvaise sélection patient</a:t>
            </a:r>
          </a:p>
          <a:p>
            <a:r>
              <a:rPr lang="fr-FR" dirty="0" smtClean="0"/>
              <a:t>Mauvaise information patient</a:t>
            </a:r>
          </a:p>
          <a:p>
            <a:r>
              <a:rPr lang="fr-FR" dirty="0" smtClean="0"/>
              <a:t>Erreur technique</a:t>
            </a:r>
          </a:p>
          <a:p>
            <a:r>
              <a:rPr lang="fr-FR" dirty="0" smtClean="0"/>
              <a:t>Erreur paramètres</a:t>
            </a:r>
          </a:p>
          <a:p>
            <a:r>
              <a:rPr lang="fr-FR" dirty="0" smtClean="0"/>
              <a:t>Défaillance technique appareil ou système de refroidissement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+ « Aléa » thérapeutique : sans faute médicale ni responsabilité fabricant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Brûlures superficielles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Prévention</a:t>
            </a:r>
          </a:p>
          <a:p>
            <a:pPr lvl="1"/>
            <a:r>
              <a:rPr lang="fr-FR" dirty="0" smtClean="0"/>
              <a:t>Choix longueur d’onde / phototype</a:t>
            </a:r>
          </a:p>
          <a:p>
            <a:pPr lvl="1">
              <a:buNone/>
            </a:pPr>
            <a:r>
              <a:rPr lang="fr-FR" i="1" dirty="0" smtClean="0"/>
              <a:t>Exemple : laser </a:t>
            </a:r>
            <a:r>
              <a:rPr lang="fr-FR" i="1" dirty="0" err="1" smtClean="0"/>
              <a:t>Nd</a:t>
            </a:r>
            <a:r>
              <a:rPr lang="fr-FR" i="1" dirty="0" smtClean="0"/>
              <a:t>-YAG ou diode pour épilation phototype mat</a:t>
            </a:r>
          </a:p>
          <a:p>
            <a:pPr lvl="1"/>
            <a:r>
              <a:rPr lang="fr-FR" dirty="0" smtClean="0"/>
              <a:t>Respect paramètres sécuritaires/ phototype mat et quantité de cible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Traitement rapide pour cicatriser en &lt; 3 semaines = pas de séquelle</a:t>
            </a:r>
          </a:p>
          <a:p>
            <a:pPr lvl="1"/>
            <a:r>
              <a:rPr lang="fr-FR" dirty="0" smtClean="0"/>
              <a:t>Pommade ou tulle neutre cicatrisant</a:t>
            </a:r>
          </a:p>
          <a:p>
            <a:pPr lvl="1"/>
            <a:r>
              <a:rPr lang="fr-FR" dirty="0" smtClean="0"/>
              <a:t>Protection solaire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Troubles pigmentaires </a:t>
            </a:r>
            <a:r>
              <a:rPr lang="fr-FR" dirty="0" err="1" smtClean="0"/>
              <a:t>postinflammatoires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Transitoires</a:t>
            </a:r>
          </a:p>
          <a:p>
            <a:r>
              <a:rPr lang="fr-FR" dirty="0" smtClean="0"/>
              <a:t>Hypochromies : attendre un été (exposition solaire) ou faire quelques séances d’UV </a:t>
            </a:r>
          </a:p>
          <a:p>
            <a:r>
              <a:rPr lang="fr-FR" dirty="0" smtClean="0"/>
              <a:t>Hyperpigmentations : attendre…parfois plusieurs mois!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565</Words>
  <Application>Microsoft Office PowerPoint</Application>
  <PresentationFormat>Affichage à l'écran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Sécurisation des traitements  par lasers et technologies apparentées Prévention/gestion complications</vt:lpstr>
      <vt:lpstr>Sécurité technique</vt:lpstr>
      <vt:lpstr>Sécurité technique</vt:lpstr>
      <vt:lpstr>Sécurité technique</vt:lpstr>
      <vt:lpstr>Sécurité technique</vt:lpstr>
      <vt:lpstr>Principales complications lasers et TA </vt:lpstr>
      <vt:lpstr>Principales « sources » possibles de complications</vt:lpstr>
      <vt:lpstr>Brûlures superficielles</vt:lpstr>
      <vt:lpstr>Troubles pigmentaires postinflammatoires</vt:lpstr>
      <vt:lpstr>Infections</vt:lpstr>
      <vt:lpstr>Allergies</vt:lpstr>
      <vt:lpstr>Oculaires</vt:lpstr>
      <vt:lpstr>Insatisfaction patient</vt:lpstr>
      <vt:lpstr>Prévention-gestion</vt:lpstr>
      <vt:lpstr>Information du patient : contrat de soin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Sécurisation traitements Prévention complications</dc:title>
  <dc:creator>SecouR</dc:creator>
  <cp:lastModifiedBy>SecouR</cp:lastModifiedBy>
  <cp:revision>23</cp:revision>
  <dcterms:created xsi:type="dcterms:W3CDTF">2012-01-02T14:21:16Z</dcterms:created>
  <dcterms:modified xsi:type="dcterms:W3CDTF">2012-01-02T17:46:04Z</dcterms:modified>
</cp:coreProperties>
</file>